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55" r:id="rId1"/>
  </p:sldMasterIdLst>
  <p:notesMasterIdLst>
    <p:notesMasterId r:id="rId60"/>
  </p:notesMasterIdLst>
  <p:handoutMasterIdLst>
    <p:handoutMasterId r:id="rId61"/>
  </p:handoutMasterIdLst>
  <p:sldIdLst>
    <p:sldId id="367" r:id="rId2"/>
    <p:sldId id="257" r:id="rId3"/>
    <p:sldId id="374" r:id="rId4"/>
    <p:sldId id="375" r:id="rId5"/>
    <p:sldId id="299" r:id="rId6"/>
    <p:sldId id="261" r:id="rId7"/>
    <p:sldId id="262" r:id="rId8"/>
    <p:sldId id="386" r:id="rId9"/>
    <p:sldId id="339" r:id="rId10"/>
    <p:sldId id="376" r:id="rId11"/>
    <p:sldId id="346" r:id="rId12"/>
    <p:sldId id="344" r:id="rId13"/>
    <p:sldId id="264" r:id="rId14"/>
    <p:sldId id="323" r:id="rId15"/>
    <p:sldId id="265" r:id="rId16"/>
    <p:sldId id="324" r:id="rId17"/>
    <p:sldId id="350" r:id="rId18"/>
    <p:sldId id="377" r:id="rId19"/>
    <p:sldId id="271" r:id="rId20"/>
    <p:sldId id="349" r:id="rId21"/>
    <p:sldId id="394" r:id="rId22"/>
    <p:sldId id="287" r:id="rId23"/>
    <p:sldId id="393" r:id="rId24"/>
    <p:sldId id="289" r:id="rId25"/>
    <p:sldId id="378" r:id="rId26"/>
    <p:sldId id="361" r:id="rId27"/>
    <p:sldId id="379" r:id="rId28"/>
    <p:sldId id="364" r:id="rId29"/>
    <p:sldId id="384" r:id="rId30"/>
    <p:sldId id="307" r:id="rId31"/>
    <p:sldId id="341" r:id="rId32"/>
    <p:sldId id="279" r:id="rId33"/>
    <p:sldId id="342" r:id="rId34"/>
    <p:sldId id="281" r:id="rId35"/>
    <p:sldId id="348" r:id="rId36"/>
    <p:sldId id="373" r:id="rId37"/>
    <p:sldId id="380" r:id="rId38"/>
    <p:sldId id="284" r:id="rId39"/>
    <p:sldId id="285" r:id="rId40"/>
    <p:sldId id="283" r:id="rId41"/>
    <p:sldId id="277" r:id="rId42"/>
    <p:sldId id="282" r:id="rId43"/>
    <p:sldId id="382" r:id="rId44"/>
    <p:sldId id="383" r:id="rId45"/>
    <p:sldId id="292" r:id="rId46"/>
    <p:sldId id="312" r:id="rId47"/>
    <p:sldId id="302" r:id="rId48"/>
    <p:sldId id="381" r:id="rId49"/>
    <p:sldId id="352" r:id="rId50"/>
    <p:sldId id="355" r:id="rId51"/>
    <p:sldId id="351" r:id="rId52"/>
    <p:sldId id="357" r:id="rId53"/>
    <p:sldId id="395" r:id="rId54"/>
    <p:sldId id="396" r:id="rId55"/>
    <p:sldId id="397" r:id="rId56"/>
    <p:sldId id="360" r:id="rId57"/>
    <p:sldId id="391" r:id="rId58"/>
    <p:sldId id="306" r:id="rId59"/>
  </p:sldIdLst>
  <p:sldSz cx="9144000" cy="6858000" type="screen4x3"/>
  <p:notesSz cx="6858000" cy="9144000"/>
  <p:defaultTextStyle>
    <a:defPPr>
      <a:defRPr lang="en-US"/>
    </a:defPPr>
    <a:lvl1pPr algn="l" rtl="0" eaLnBrk="0" fontAlgn="base" hangingPunct="0">
      <a:spcBef>
        <a:spcPct val="0"/>
      </a:spcBef>
      <a:spcAft>
        <a:spcPct val="0"/>
      </a:spcAft>
      <a:defRPr sz="2800"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sz="2800"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sz="2800"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sz="2800"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sz="2800"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sz="2800"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sz="2800"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sz="2800"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sz="2800"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BCFF"/>
    <a:srgbClr val="FFFF00"/>
    <a:srgbClr val="FF80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3391" autoAdjust="0"/>
    <p:restoredTop sz="90761" autoAdjust="0"/>
  </p:normalViewPr>
  <p:slideViewPr>
    <p:cSldViewPr>
      <p:cViewPr varScale="1">
        <p:scale>
          <a:sx n="67" d="100"/>
          <a:sy n="67" d="100"/>
        </p:scale>
        <p:origin x="62" y="163"/>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24366"/>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handoutMaster" Target="handoutMasters/handout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3346" name="Rectangle 2"/>
          <p:cNvSpPr>
            <a:spLocks noGrp="1" noChangeArrowheads="1"/>
          </p:cNvSpPr>
          <p:nvPr>
            <p:ph type="hdr" sz="quarter"/>
          </p:nvPr>
        </p:nvSpPr>
        <p:spPr bwMode="auto">
          <a:xfrm>
            <a:off x="0" y="0"/>
            <a:ext cx="29718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n-US"/>
          </a:p>
        </p:txBody>
      </p:sp>
      <p:sp>
        <p:nvSpPr>
          <p:cNvPr id="313347" name="Rectangle 3"/>
          <p:cNvSpPr>
            <a:spLocks noGrp="1" noChangeArrowheads="1"/>
          </p:cNvSpPr>
          <p:nvPr>
            <p:ph type="dt" sz="quarter" idx="1"/>
          </p:nvPr>
        </p:nvSpPr>
        <p:spPr bwMode="auto">
          <a:xfrm>
            <a:off x="3886200" y="0"/>
            <a:ext cx="29718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n-US"/>
          </a:p>
        </p:txBody>
      </p:sp>
      <p:sp>
        <p:nvSpPr>
          <p:cNvPr id="313348" name="Rectangle 4"/>
          <p:cNvSpPr>
            <a:spLocks noGrp="1" noChangeArrowheads="1"/>
          </p:cNvSpPr>
          <p:nvPr>
            <p:ph type="ftr" sz="quarter" idx="2"/>
          </p:nvPr>
        </p:nvSpPr>
        <p:spPr bwMode="auto">
          <a:xfrm>
            <a:off x="0" y="8686800"/>
            <a:ext cx="29718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US"/>
          </a:p>
        </p:txBody>
      </p:sp>
      <p:sp>
        <p:nvSpPr>
          <p:cNvPr id="313349" name="Rectangle 5"/>
          <p:cNvSpPr>
            <a:spLocks noGrp="1" noChangeArrowheads="1"/>
          </p:cNvSpPr>
          <p:nvPr>
            <p:ph type="sldNum" sz="quarter" idx="3"/>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lvl1pPr algn="r">
              <a:defRPr sz="1200"/>
            </a:lvl1pPr>
          </a:lstStyle>
          <a:p>
            <a:pPr>
              <a:defRPr/>
            </a:pPr>
            <a:fld id="{0F32924C-B5F7-4CFD-B163-6D3BCDD878EE}"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n-US"/>
          </a:p>
        </p:txBody>
      </p:sp>
      <p:sp>
        <p:nvSpPr>
          <p:cNvPr id="38915" name="Rectangle 3"/>
          <p:cNvSpPr>
            <a:spLocks noGrp="1" noChangeArrowheads="1"/>
          </p:cNvSpPr>
          <p:nvPr>
            <p:ph type="dt" idx="1"/>
          </p:nvPr>
        </p:nvSpPr>
        <p:spPr bwMode="auto">
          <a:xfrm>
            <a:off x="3886200" y="0"/>
            <a:ext cx="29718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n-US"/>
          </a:p>
        </p:txBody>
      </p:sp>
      <p:sp>
        <p:nvSpPr>
          <p:cNvPr id="205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8917" name="Rectangle 5"/>
          <p:cNvSpPr>
            <a:spLocks noGrp="1" noChangeArrowheads="1"/>
          </p:cNvSpPr>
          <p:nvPr>
            <p:ph type="body" sz="quarter" idx="3"/>
          </p:nvPr>
        </p:nvSpPr>
        <p:spPr bwMode="auto">
          <a:xfrm>
            <a:off x="914400" y="4343400"/>
            <a:ext cx="50292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8918" name="Rectangle 6"/>
          <p:cNvSpPr>
            <a:spLocks noGrp="1" noChangeArrowheads="1"/>
          </p:cNvSpPr>
          <p:nvPr>
            <p:ph type="ftr" sz="quarter" idx="4"/>
          </p:nvPr>
        </p:nvSpPr>
        <p:spPr bwMode="auto">
          <a:xfrm>
            <a:off x="0" y="8686800"/>
            <a:ext cx="29718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US"/>
          </a:p>
        </p:txBody>
      </p:sp>
      <p:sp>
        <p:nvSpPr>
          <p:cNvPr id="38919" name="Rectangle 7"/>
          <p:cNvSpPr>
            <a:spLocks noGrp="1" noChangeArrowheads="1"/>
          </p:cNvSpPr>
          <p:nvPr>
            <p:ph type="sldNum" sz="quarter" idx="5"/>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lvl1pPr algn="r">
              <a:defRPr sz="1200"/>
            </a:lvl1pPr>
          </a:lstStyle>
          <a:p>
            <a:pPr>
              <a:defRPr/>
            </a:pPr>
            <a:fld id="{18A16627-F578-4E12-87F9-AE393ABBEE7A}"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pitchFamily="34" charset="-128"/>
        <a:cs typeface="+mn-cs"/>
      </a:defRPr>
    </a:lvl1pPr>
    <a:lvl2pPr marL="457200" algn="l" rtl="0" eaLnBrk="0" fontAlgn="base" hangingPunct="0">
      <a:spcBef>
        <a:spcPct val="30000"/>
      </a:spcBef>
      <a:spcAft>
        <a:spcPct val="0"/>
      </a:spcAft>
      <a:defRPr sz="1200" kern="1200">
        <a:solidFill>
          <a:schemeClr val="tx1"/>
        </a:solidFill>
        <a:latin typeface="Arial" charset="0"/>
        <a:ea typeface="ＭＳ Ｐゴシック" pitchFamily="34"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pitchFamily="34"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pitchFamily="34"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18A16627-F578-4E12-87F9-AE393ABBEE7A}" type="slidenum">
              <a:rPr lang="en-US" smtClean="0"/>
              <a:pPr>
                <a:defRPr/>
              </a:pPr>
              <a:t>1</a:t>
            </a:fld>
            <a:endParaRPr lang="en-US"/>
          </a:p>
        </p:txBody>
      </p:sp>
    </p:spTree>
    <p:extLst>
      <p:ext uri="{BB962C8B-B14F-4D97-AF65-F5344CB8AC3E}">
        <p14:creationId xmlns:p14="http://schemas.microsoft.com/office/powerpoint/2010/main" val="4979680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p:spPr>
        <p:txBody>
          <a:bodyPr/>
          <a:lstStyle>
            <a:lvl1pPr>
              <a:defRPr sz="2800">
                <a:solidFill>
                  <a:schemeClr val="tx1"/>
                </a:solidFill>
                <a:latin typeface="Arial" panose="020B0604020202020204" pitchFamily="34" charset="0"/>
                <a:ea typeface="ＭＳ Ｐゴシック" panose="020B0600070205080204" pitchFamily="34" charset="-128"/>
              </a:defRPr>
            </a:lvl1pPr>
            <a:lvl2pPr marL="742950" indent="-285750">
              <a:defRPr sz="2800">
                <a:solidFill>
                  <a:schemeClr val="tx1"/>
                </a:solidFill>
                <a:latin typeface="Arial" panose="020B0604020202020204" pitchFamily="34" charset="0"/>
                <a:ea typeface="ＭＳ Ｐゴシック" panose="020B0600070205080204" pitchFamily="34" charset="-128"/>
              </a:defRPr>
            </a:lvl2pPr>
            <a:lvl3pPr marL="1143000" indent="-228600">
              <a:defRPr sz="2800">
                <a:solidFill>
                  <a:schemeClr val="tx1"/>
                </a:solidFill>
                <a:latin typeface="Arial" panose="020B0604020202020204" pitchFamily="34" charset="0"/>
                <a:ea typeface="ＭＳ Ｐゴシック" panose="020B0600070205080204" pitchFamily="34" charset="-128"/>
              </a:defRPr>
            </a:lvl3pPr>
            <a:lvl4pPr marL="1600200" indent="-228600">
              <a:defRPr sz="2800">
                <a:solidFill>
                  <a:schemeClr val="tx1"/>
                </a:solidFill>
                <a:latin typeface="Arial" panose="020B0604020202020204" pitchFamily="34" charset="0"/>
                <a:ea typeface="ＭＳ Ｐゴシック" panose="020B0600070205080204" pitchFamily="34" charset="-128"/>
              </a:defRPr>
            </a:lvl4pPr>
            <a:lvl5pPr marL="2057400" indent="-228600">
              <a:defRPr sz="28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9pPr>
          </a:lstStyle>
          <a:p>
            <a:fld id="{31702127-7AE4-4B62-A5ED-568EDBF9A233}" type="slidenum">
              <a:rPr lang="en-US" altLang="en-US" sz="1200" smtClean="0"/>
              <a:pPr/>
              <a:t>2</a:t>
            </a:fld>
            <a:endParaRPr lang="en-US" altLang="en-US" sz="1200" smtClean="0"/>
          </a:p>
        </p:txBody>
      </p:sp>
      <p:sp>
        <p:nvSpPr>
          <p:cNvPr id="6147" name="Rectangle 2"/>
          <p:cNvSpPr>
            <a:spLocks noGrp="1" noRot="1" noChangeAspect="1" noChangeArrowheads="1" noTextEdit="1"/>
          </p:cNvSpPr>
          <p:nvPr>
            <p:ph type="sldImg"/>
          </p:nvPr>
        </p:nvSpPr>
        <p:spPr>
          <a:ln/>
        </p:spPr>
      </p:sp>
      <p:sp>
        <p:nvSpPr>
          <p:cNvPr id="6148" name="Rectangle 3"/>
          <p:cNvSpPr>
            <a:spLocks noGrp="1" noChangeArrowheads="1"/>
          </p:cNvSpPr>
          <p:nvPr>
            <p:ph type="body" idx="1"/>
          </p:nvPr>
        </p:nvSpPr>
        <p:spPr>
          <a:noFill/>
        </p:spPr>
        <p:txBody>
          <a:bodyPr/>
          <a:lstStyle/>
          <a:p>
            <a:pPr eaLnBrk="1" hangingPunct="1"/>
            <a:endParaRPr lang="en-US" altLang="en-US" smtClean="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18A16627-F578-4E12-87F9-AE393ABBEE7A}" type="slidenum">
              <a:rPr lang="en-US" smtClean="0"/>
              <a:pPr>
                <a:defRPr/>
              </a:pPr>
              <a:t>4</a:t>
            </a:fld>
            <a:endParaRPr lang="en-US"/>
          </a:p>
        </p:txBody>
      </p:sp>
    </p:spTree>
    <p:extLst>
      <p:ext uri="{BB962C8B-B14F-4D97-AF65-F5344CB8AC3E}">
        <p14:creationId xmlns:p14="http://schemas.microsoft.com/office/powerpoint/2010/main" val="10246037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p:spPr>
        <p:txBody>
          <a:bodyPr/>
          <a:lstStyle>
            <a:lvl1pPr>
              <a:defRPr sz="2800">
                <a:solidFill>
                  <a:schemeClr val="tx1"/>
                </a:solidFill>
                <a:latin typeface="Arial" panose="020B0604020202020204" pitchFamily="34" charset="0"/>
                <a:ea typeface="ＭＳ Ｐゴシック" panose="020B0600070205080204" pitchFamily="34" charset="-128"/>
              </a:defRPr>
            </a:lvl1pPr>
            <a:lvl2pPr marL="742950" indent="-285750">
              <a:defRPr sz="2800">
                <a:solidFill>
                  <a:schemeClr val="tx1"/>
                </a:solidFill>
                <a:latin typeface="Arial" panose="020B0604020202020204" pitchFamily="34" charset="0"/>
                <a:ea typeface="ＭＳ Ｐゴシック" panose="020B0600070205080204" pitchFamily="34" charset="-128"/>
              </a:defRPr>
            </a:lvl2pPr>
            <a:lvl3pPr marL="1143000" indent="-228600">
              <a:defRPr sz="2800">
                <a:solidFill>
                  <a:schemeClr val="tx1"/>
                </a:solidFill>
                <a:latin typeface="Arial" panose="020B0604020202020204" pitchFamily="34" charset="0"/>
                <a:ea typeface="ＭＳ Ｐゴシック" panose="020B0600070205080204" pitchFamily="34" charset="-128"/>
              </a:defRPr>
            </a:lvl3pPr>
            <a:lvl4pPr marL="1600200" indent="-228600">
              <a:defRPr sz="2800">
                <a:solidFill>
                  <a:schemeClr val="tx1"/>
                </a:solidFill>
                <a:latin typeface="Arial" panose="020B0604020202020204" pitchFamily="34" charset="0"/>
                <a:ea typeface="ＭＳ Ｐゴシック" panose="020B0600070205080204" pitchFamily="34" charset="-128"/>
              </a:defRPr>
            </a:lvl4pPr>
            <a:lvl5pPr marL="2057400" indent="-228600">
              <a:defRPr sz="28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9pPr>
          </a:lstStyle>
          <a:p>
            <a:fld id="{5BB22244-BBAA-4717-B143-CCDF5A4C654E}" type="slidenum">
              <a:rPr lang="en-US" altLang="en-US" sz="1200" smtClean="0"/>
              <a:pPr/>
              <a:t>5</a:t>
            </a:fld>
            <a:endParaRPr lang="en-US" altLang="en-US" sz="1200" smtClean="0"/>
          </a:p>
        </p:txBody>
      </p:sp>
      <p:sp>
        <p:nvSpPr>
          <p:cNvPr id="10243" name="Rectangle 2"/>
          <p:cNvSpPr>
            <a:spLocks noGrp="1" noRot="1" noChangeAspect="1" noChangeArrowheads="1" noTextEdit="1"/>
          </p:cNvSpPr>
          <p:nvPr>
            <p:ph type="sldImg"/>
          </p:nvPr>
        </p:nvSpPr>
        <p:spPr>
          <a:ln/>
        </p:spPr>
      </p:sp>
      <p:sp>
        <p:nvSpPr>
          <p:cNvPr id="10244" name="Rectangle 3"/>
          <p:cNvSpPr>
            <a:spLocks noGrp="1" noChangeArrowheads="1"/>
          </p:cNvSpPr>
          <p:nvPr>
            <p:ph type="body" idx="1"/>
          </p:nvPr>
        </p:nvSpPr>
        <p:spPr>
          <a:noFill/>
        </p:spPr>
        <p:txBody>
          <a:bodyPr/>
          <a:lstStyle/>
          <a:p>
            <a:pPr eaLnBrk="1" hangingPunct="1"/>
            <a:endParaRPr lang="en-US" altLang="en-US" smtClean="0">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p:spPr>
        <p:txBody>
          <a:bodyPr/>
          <a:lstStyle>
            <a:lvl1pPr>
              <a:defRPr sz="2800">
                <a:solidFill>
                  <a:schemeClr val="tx1"/>
                </a:solidFill>
                <a:latin typeface="Arial" panose="020B0604020202020204" pitchFamily="34" charset="0"/>
                <a:ea typeface="ＭＳ Ｐゴシック" panose="020B0600070205080204" pitchFamily="34" charset="-128"/>
              </a:defRPr>
            </a:lvl1pPr>
            <a:lvl2pPr marL="742950" indent="-285750">
              <a:defRPr sz="2800">
                <a:solidFill>
                  <a:schemeClr val="tx1"/>
                </a:solidFill>
                <a:latin typeface="Arial" panose="020B0604020202020204" pitchFamily="34" charset="0"/>
                <a:ea typeface="ＭＳ Ｐゴシック" panose="020B0600070205080204" pitchFamily="34" charset="-128"/>
              </a:defRPr>
            </a:lvl2pPr>
            <a:lvl3pPr marL="1143000" indent="-228600">
              <a:defRPr sz="2800">
                <a:solidFill>
                  <a:schemeClr val="tx1"/>
                </a:solidFill>
                <a:latin typeface="Arial" panose="020B0604020202020204" pitchFamily="34" charset="0"/>
                <a:ea typeface="ＭＳ Ｐゴシック" panose="020B0600070205080204" pitchFamily="34" charset="-128"/>
              </a:defRPr>
            </a:lvl3pPr>
            <a:lvl4pPr marL="1600200" indent="-228600">
              <a:defRPr sz="2800">
                <a:solidFill>
                  <a:schemeClr val="tx1"/>
                </a:solidFill>
                <a:latin typeface="Arial" panose="020B0604020202020204" pitchFamily="34" charset="0"/>
                <a:ea typeface="ＭＳ Ｐゴシック" panose="020B0600070205080204" pitchFamily="34" charset="-128"/>
              </a:defRPr>
            </a:lvl4pPr>
            <a:lvl5pPr marL="2057400" indent="-228600">
              <a:defRPr sz="28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9pPr>
          </a:lstStyle>
          <a:p>
            <a:fld id="{41740AF1-5C58-4FF8-BD41-332A080C90B3}" type="slidenum">
              <a:rPr lang="en-US" altLang="en-US" sz="1200" smtClean="0"/>
              <a:pPr/>
              <a:t>6</a:t>
            </a:fld>
            <a:endParaRPr lang="en-US" altLang="en-US" sz="1200" smtClean="0"/>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p:spPr>
        <p:txBody>
          <a:bodyPr/>
          <a:lstStyle/>
          <a:p>
            <a:pPr eaLnBrk="1" hangingPunct="1"/>
            <a:r>
              <a:rPr lang="en-US" altLang="en-US" smtClean="0">
                <a:latin typeface="Arial" panose="020B0604020202020204" pitchFamily="34" charset="0"/>
              </a:rPr>
              <a:t>Explain that’ student pay a fee for Health Insurance but can avoid the fee by demonstrating comparable coverage.</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noFill/>
        </p:spPr>
        <p:txBody>
          <a:bodyPr/>
          <a:lstStyle>
            <a:lvl1pPr>
              <a:defRPr sz="2800">
                <a:solidFill>
                  <a:schemeClr val="tx1"/>
                </a:solidFill>
                <a:latin typeface="Arial" panose="020B0604020202020204" pitchFamily="34" charset="0"/>
                <a:ea typeface="ＭＳ Ｐゴシック" panose="020B0600070205080204" pitchFamily="34" charset="-128"/>
              </a:defRPr>
            </a:lvl1pPr>
            <a:lvl2pPr marL="742950" indent="-285750">
              <a:defRPr sz="2800">
                <a:solidFill>
                  <a:schemeClr val="tx1"/>
                </a:solidFill>
                <a:latin typeface="Arial" panose="020B0604020202020204" pitchFamily="34" charset="0"/>
                <a:ea typeface="ＭＳ Ｐゴシック" panose="020B0600070205080204" pitchFamily="34" charset="-128"/>
              </a:defRPr>
            </a:lvl2pPr>
            <a:lvl3pPr marL="1143000" indent="-228600">
              <a:defRPr sz="2800">
                <a:solidFill>
                  <a:schemeClr val="tx1"/>
                </a:solidFill>
                <a:latin typeface="Arial" panose="020B0604020202020204" pitchFamily="34" charset="0"/>
                <a:ea typeface="ＭＳ Ｐゴシック" panose="020B0600070205080204" pitchFamily="34" charset="-128"/>
              </a:defRPr>
            </a:lvl3pPr>
            <a:lvl4pPr marL="1600200" indent="-228600">
              <a:defRPr sz="2800">
                <a:solidFill>
                  <a:schemeClr val="tx1"/>
                </a:solidFill>
                <a:latin typeface="Arial" panose="020B0604020202020204" pitchFamily="34" charset="0"/>
                <a:ea typeface="ＭＳ Ｐゴシック" panose="020B0600070205080204" pitchFamily="34" charset="-128"/>
              </a:defRPr>
            </a:lvl4pPr>
            <a:lvl5pPr marL="2057400" indent="-228600">
              <a:defRPr sz="28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9pPr>
          </a:lstStyle>
          <a:p>
            <a:fld id="{9AA3DCE5-3392-49DB-BFAF-CD78C903F0EA}" type="slidenum">
              <a:rPr lang="en-US" altLang="en-US" sz="1200" smtClean="0"/>
              <a:pPr/>
              <a:t>7</a:t>
            </a:fld>
            <a:endParaRPr lang="en-US" altLang="en-US" sz="1200" smtClean="0"/>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eaLnBrk="1" hangingPunct="1"/>
            <a:r>
              <a:rPr lang="en-US" altLang="en-US" smtClean="0">
                <a:latin typeface="Arial" panose="020B0604020202020204" pitchFamily="34" charset="0"/>
              </a:rPr>
              <a:t>Explain courses will be dropped if payment is not made on time.  Deadline is NOT postmark deadline.</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lvl1pPr>
              <a:defRPr sz="2800">
                <a:solidFill>
                  <a:schemeClr val="tx1"/>
                </a:solidFill>
                <a:latin typeface="Arial" panose="020B0604020202020204" pitchFamily="34" charset="0"/>
                <a:ea typeface="ＭＳ Ｐゴシック" panose="020B0600070205080204" pitchFamily="34" charset="-128"/>
              </a:defRPr>
            </a:lvl1pPr>
            <a:lvl2pPr marL="742950" indent="-285750">
              <a:defRPr sz="2800">
                <a:solidFill>
                  <a:schemeClr val="tx1"/>
                </a:solidFill>
                <a:latin typeface="Arial" panose="020B0604020202020204" pitchFamily="34" charset="0"/>
                <a:ea typeface="ＭＳ Ｐゴシック" panose="020B0600070205080204" pitchFamily="34" charset="-128"/>
              </a:defRPr>
            </a:lvl2pPr>
            <a:lvl3pPr marL="1143000" indent="-228600">
              <a:defRPr sz="2800">
                <a:solidFill>
                  <a:schemeClr val="tx1"/>
                </a:solidFill>
                <a:latin typeface="Arial" panose="020B0604020202020204" pitchFamily="34" charset="0"/>
                <a:ea typeface="ＭＳ Ｐゴシック" panose="020B0600070205080204" pitchFamily="34" charset="-128"/>
              </a:defRPr>
            </a:lvl3pPr>
            <a:lvl4pPr marL="1600200" indent="-228600">
              <a:defRPr sz="2800">
                <a:solidFill>
                  <a:schemeClr val="tx1"/>
                </a:solidFill>
                <a:latin typeface="Arial" panose="020B0604020202020204" pitchFamily="34" charset="0"/>
                <a:ea typeface="ＭＳ Ｐゴシック" panose="020B0600070205080204" pitchFamily="34" charset="-128"/>
              </a:defRPr>
            </a:lvl4pPr>
            <a:lvl5pPr marL="2057400" indent="-228600">
              <a:defRPr sz="28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9pPr>
          </a:lstStyle>
          <a:p>
            <a:fld id="{B89196BA-D58D-415D-880C-B7AC2EEA9311}" type="slidenum">
              <a:rPr lang="en-US" altLang="en-US" sz="1200" smtClean="0"/>
              <a:pPr/>
              <a:t>9</a:t>
            </a:fld>
            <a:endParaRPr lang="en-US" altLang="en-US" sz="1200" smtClean="0"/>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p:spPr>
        <p:txBody>
          <a:bodyPr/>
          <a:lstStyle/>
          <a:p>
            <a:pPr eaLnBrk="1" hangingPunct="1"/>
            <a:r>
              <a:rPr lang="en-US" altLang="en-US" smtClean="0">
                <a:latin typeface="Arial" panose="020B0604020202020204" pitchFamily="34" charset="0"/>
              </a:rPr>
              <a:t>AP scores:  need to request that ALL years be sent (e.g. if student took 2 AP tests in Junior year, then 2 in Senior year--need to request BOTH years.</a:t>
            </a:r>
          </a:p>
          <a:p>
            <a:pPr eaLnBrk="1" hangingPunct="1"/>
            <a:r>
              <a:rPr lang="en-US" altLang="en-US" smtClean="0">
                <a:latin typeface="Arial" panose="020B0604020202020204" pitchFamily="34" charset="0"/>
              </a:rPr>
              <a:t>Remind student of DUE DATE--a registration HOLD will result if deadline missed. (admissions will remind students via e-mail.</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p:spPr>
        <p:txBody>
          <a:bodyPr/>
          <a:lstStyle/>
          <a:p>
            <a:endParaRPr lang="en-US" altLang="en-US" smtClean="0">
              <a:latin typeface="Arial" panose="020B0604020202020204" pitchFamily="34" charset="0"/>
            </a:endParaRPr>
          </a:p>
        </p:txBody>
      </p:sp>
      <p:sp>
        <p:nvSpPr>
          <p:cNvPr id="19460" name="Slide Number Placeholder 3"/>
          <p:cNvSpPr>
            <a:spLocks noGrp="1"/>
          </p:cNvSpPr>
          <p:nvPr>
            <p:ph type="sldNum" sz="quarter" idx="5"/>
          </p:nvPr>
        </p:nvSpPr>
        <p:spPr>
          <a:noFill/>
        </p:spPr>
        <p:txBody>
          <a:bodyPr/>
          <a:lstStyle>
            <a:lvl1pPr>
              <a:defRPr sz="2800">
                <a:solidFill>
                  <a:schemeClr val="tx1"/>
                </a:solidFill>
                <a:latin typeface="Arial" panose="020B0604020202020204" pitchFamily="34" charset="0"/>
                <a:ea typeface="ＭＳ Ｐゴシック" panose="020B0600070205080204" pitchFamily="34" charset="-128"/>
              </a:defRPr>
            </a:lvl1pPr>
            <a:lvl2pPr marL="742950" indent="-285750">
              <a:defRPr sz="2800">
                <a:solidFill>
                  <a:schemeClr val="tx1"/>
                </a:solidFill>
                <a:latin typeface="Arial" panose="020B0604020202020204" pitchFamily="34" charset="0"/>
                <a:ea typeface="ＭＳ Ｐゴシック" panose="020B0600070205080204" pitchFamily="34" charset="-128"/>
              </a:defRPr>
            </a:lvl2pPr>
            <a:lvl3pPr marL="1143000" indent="-228600">
              <a:defRPr sz="2800">
                <a:solidFill>
                  <a:schemeClr val="tx1"/>
                </a:solidFill>
                <a:latin typeface="Arial" panose="020B0604020202020204" pitchFamily="34" charset="0"/>
                <a:ea typeface="ＭＳ Ｐゴシック" panose="020B0600070205080204" pitchFamily="34" charset="-128"/>
              </a:defRPr>
            </a:lvl3pPr>
            <a:lvl4pPr marL="1600200" indent="-228600">
              <a:defRPr sz="2800">
                <a:solidFill>
                  <a:schemeClr val="tx1"/>
                </a:solidFill>
                <a:latin typeface="Arial" panose="020B0604020202020204" pitchFamily="34" charset="0"/>
                <a:ea typeface="ＭＳ Ｐゴシック" panose="020B0600070205080204" pitchFamily="34" charset="-128"/>
              </a:defRPr>
            </a:lvl4pPr>
            <a:lvl5pPr marL="2057400" indent="-228600">
              <a:defRPr sz="28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9pPr>
          </a:lstStyle>
          <a:p>
            <a:fld id="{81B3E087-88FF-482D-A705-08082CF4E4B7}" type="slidenum">
              <a:rPr lang="en-US" altLang="en-US" sz="1200" smtClean="0"/>
              <a:pPr/>
              <a:t>10</a:t>
            </a:fld>
            <a:endParaRPr lang="en-US" altLang="en-US" sz="120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p:spPr>
        <p:txBody>
          <a:bodyPr/>
          <a:lstStyle>
            <a:lvl1pPr>
              <a:defRPr sz="2800">
                <a:solidFill>
                  <a:schemeClr val="tx1"/>
                </a:solidFill>
                <a:latin typeface="Arial" panose="020B0604020202020204" pitchFamily="34" charset="0"/>
                <a:ea typeface="ＭＳ Ｐゴシック" panose="020B0600070205080204" pitchFamily="34" charset="-128"/>
              </a:defRPr>
            </a:lvl1pPr>
            <a:lvl2pPr marL="742950" indent="-285750">
              <a:defRPr sz="2800">
                <a:solidFill>
                  <a:schemeClr val="tx1"/>
                </a:solidFill>
                <a:latin typeface="Arial" panose="020B0604020202020204" pitchFamily="34" charset="0"/>
                <a:ea typeface="ＭＳ Ｐゴシック" panose="020B0600070205080204" pitchFamily="34" charset="-128"/>
              </a:defRPr>
            </a:lvl2pPr>
            <a:lvl3pPr marL="1143000" indent="-228600">
              <a:defRPr sz="2800">
                <a:solidFill>
                  <a:schemeClr val="tx1"/>
                </a:solidFill>
                <a:latin typeface="Arial" panose="020B0604020202020204" pitchFamily="34" charset="0"/>
                <a:ea typeface="ＭＳ Ｐゴシック" panose="020B0600070205080204" pitchFamily="34" charset="-128"/>
              </a:defRPr>
            </a:lvl3pPr>
            <a:lvl4pPr marL="1600200" indent="-228600">
              <a:defRPr sz="2800">
                <a:solidFill>
                  <a:schemeClr val="tx1"/>
                </a:solidFill>
                <a:latin typeface="Arial" panose="020B0604020202020204" pitchFamily="34" charset="0"/>
                <a:ea typeface="ＭＳ Ｐゴシック" panose="020B0600070205080204" pitchFamily="34" charset="-128"/>
              </a:defRPr>
            </a:lvl4pPr>
            <a:lvl5pPr marL="2057400" indent="-228600">
              <a:defRPr sz="28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9pPr>
          </a:lstStyle>
          <a:p>
            <a:fld id="{176F3588-80B7-4B15-96BE-6D8177598F6A}" type="slidenum">
              <a:rPr lang="en-US" altLang="en-US" sz="1200" smtClean="0"/>
              <a:pPr/>
              <a:t>11</a:t>
            </a:fld>
            <a:endParaRPr lang="en-US" altLang="en-US" sz="1200" smtClean="0"/>
          </a:p>
        </p:txBody>
      </p:sp>
      <p:sp>
        <p:nvSpPr>
          <p:cNvPr id="21507" name="Rectangle 2"/>
          <p:cNvSpPr>
            <a:spLocks noGrp="1" noRot="1" noChangeAspect="1" noChangeArrowheads="1" noTextEdit="1"/>
          </p:cNvSpPr>
          <p:nvPr>
            <p:ph type="sldImg"/>
          </p:nvPr>
        </p:nvSpPr>
        <p:spPr>
          <a:ln/>
        </p:spPr>
      </p:sp>
      <p:sp>
        <p:nvSpPr>
          <p:cNvPr id="21508" name="Rectangle 3"/>
          <p:cNvSpPr>
            <a:spLocks noGrp="1" noChangeArrowheads="1"/>
          </p:cNvSpPr>
          <p:nvPr>
            <p:ph type="body" idx="1"/>
          </p:nvPr>
        </p:nvSpPr>
        <p:spPr>
          <a:noFill/>
        </p:spPr>
        <p:txBody>
          <a:bodyPr/>
          <a:lstStyle/>
          <a:p>
            <a:pPr eaLnBrk="1" hangingPunct="1"/>
            <a:endParaRPr lang="en-US" altLang="en-US" smtClean="0">
              <a:latin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lvl1pPr>
              <a:defRPr sz="2800">
                <a:solidFill>
                  <a:schemeClr val="tx1"/>
                </a:solidFill>
                <a:latin typeface="Arial" panose="020B0604020202020204" pitchFamily="34" charset="0"/>
                <a:ea typeface="ＭＳ Ｐゴシック" panose="020B0600070205080204" pitchFamily="34" charset="-128"/>
              </a:defRPr>
            </a:lvl1pPr>
            <a:lvl2pPr marL="742950" indent="-285750">
              <a:defRPr sz="2800">
                <a:solidFill>
                  <a:schemeClr val="tx1"/>
                </a:solidFill>
                <a:latin typeface="Arial" panose="020B0604020202020204" pitchFamily="34" charset="0"/>
                <a:ea typeface="ＭＳ Ｐゴシック" panose="020B0600070205080204" pitchFamily="34" charset="-128"/>
              </a:defRPr>
            </a:lvl2pPr>
            <a:lvl3pPr marL="1143000" indent="-228600">
              <a:defRPr sz="2800">
                <a:solidFill>
                  <a:schemeClr val="tx1"/>
                </a:solidFill>
                <a:latin typeface="Arial" panose="020B0604020202020204" pitchFamily="34" charset="0"/>
                <a:ea typeface="ＭＳ Ｐゴシック" panose="020B0600070205080204" pitchFamily="34" charset="-128"/>
              </a:defRPr>
            </a:lvl3pPr>
            <a:lvl4pPr marL="1600200" indent="-228600">
              <a:defRPr sz="2800">
                <a:solidFill>
                  <a:schemeClr val="tx1"/>
                </a:solidFill>
                <a:latin typeface="Arial" panose="020B0604020202020204" pitchFamily="34" charset="0"/>
                <a:ea typeface="ＭＳ Ｐゴシック" panose="020B0600070205080204" pitchFamily="34" charset="-128"/>
              </a:defRPr>
            </a:lvl4pPr>
            <a:lvl5pPr marL="2057400" indent="-228600">
              <a:defRPr sz="28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9pPr>
          </a:lstStyle>
          <a:p>
            <a:fld id="{AE223C0F-598A-4388-A197-4C33CAA2A337}" type="slidenum">
              <a:rPr lang="en-US" altLang="en-US" sz="1200" smtClean="0"/>
              <a:pPr/>
              <a:t>12</a:t>
            </a:fld>
            <a:endParaRPr lang="en-US" altLang="en-US" sz="1200" smtClean="0"/>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p:spPr>
        <p:txBody>
          <a:bodyPr/>
          <a:lstStyle/>
          <a:p>
            <a:pPr eaLnBrk="1" hangingPunct="1"/>
            <a:endParaRPr lang="en-US" altLang="en-US" smtClean="0">
              <a:latin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lvl1pPr>
              <a:defRPr sz="2800">
                <a:solidFill>
                  <a:schemeClr val="tx1"/>
                </a:solidFill>
                <a:latin typeface="Arial" panose="020B0604020202020204" pitchFamily="34" charset="0"/>
                <a:ea typeface="ＭＳ Ｐゴシック" panose="020B0600070205080204" pitchFamily="34" charset="-128"/>
              </a:defRPr>
            </a:lvl1pPr>
            <a:lvl2pPr marL="742950" indent="-285750">
              <a:defRPr sz="2800">
                <a:solidFill>
                  <a:schemeClr val="tx1"/>
                </a:solidFill>
                <a:latin typeface="Arial" panose="020B0604020202020204" pitchFamily="34" charset="0"/>
                <a:ea typeface="ＭＳ Ｐゴシック" panose="020B0600070205080204" pitchFamily="34" charset="-128"/>
              </a:defRPr>
            </a:lvl2pPr>
            <a:lvl3pPr marL="1143000" indent="-228600">
              <a:defRPr sz="2800">
                <a:solidFill>
                  <a:schemeClr val="tx1"/>
                </a:solidFill>
                <a:latin typeface="Arial" panose="020B0604020202020204" pitchFamily="34" charset="0"/>
                <a:ea typeface="ＭＳ Ｐゴシック" panose="020B0600070205080204" pitchFamily="34" charset="-128"/>
              </a:defRPr>
            </a:lvl3pPr>
            <a:lvl4pPr marL="1600200" indent="-228600">
              <a:defRPr sz="2800">
                <a:solidFill>
                  <a:schemeClr val="tx1"/>
                </a:solidFill>
                <a:latin typeface="Arial" panose="020B0604020202020204" pitchFamily="34" charset="0"/>
                <a:ea typeface="ＭＳ Ｐゴシック" panose="020B0600070205080204" pitchFamily="34" charset="-128"/>
              </a:defRPr>
            </a:lvl4pPr>
            <a:lvl5pPr marL="2057400" indent="-228600">
              <a:defRPr sz="28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9pPr>
          </a:lstStyle>
          <a:p>
            <a:fld id="{55718BB3-456D-4AE5-9259-B198655EB77C}" type="slidenum">
              <a:rPr lang="en-US" altLang="en-US" sz="1200" smtClean="0"/>
              <a:pPr/>
              <a:t>13</a:t>
            </a:fld>
            <a:endParaRPr lang="en-US" altLang="en-US" sz="1200" smtClean="0"/>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p:spPr>
        <p:txBody>
          <a:bodyPr/>
          <a:lstStyle/>
          <a:p>
            <a:pPr eaLnBrk="1" hangingPunct="1"/>
            <a:r>
              <a:rPr lang="en-US" altLang="en-US" smtClean="0">
                <a:latin typeface="Arial" panose="020B0604020202020204" pitchFamily="34" charset="0"/>
              </a:rPr>
              <a:t>Priority:  Campuswide Honors Program and Athletics</a:t>
            </a:r>
          </a:p>
          <a:p>
            <a:pPr eaLnBrk="1" hangingPunct="1"/>
            <a:r>
              <a:rPr lang="en-US" altLang="en-US" smtClean="0">
                <a:latin typeface="Arial" panose="020B0604020202020204" pitchFamily="34" charset="0"/>
              </a:rPr>
              <a:t>Adjustment Period:  The restrictions will be lifted.  Some students who did not pay the fee will be dropped.  Some courses are full may</a:t>
            </a:r>
          </a:p>
          <a:p>
            <a:pPr eaLnBrk="1" hangingPunct="1"/>
            <a:r>
              <a:rPr lang="en-US" altLang="en-US" smtClean="0">
                <a:latin typeface="Arial" panose="020B0604020202020204" pitchFamily="34" charset="0"/>
              </a:rPr>
              <a:t>                                     have open spaces at this time.  The student on the waiting list will be automatically enrolled.  It is important you</a:t>
            </a:r>
          </a:p>
          <a:p>
            <a:pPr eaLnBrk="1" hangingPunct="1"/>
            <a:r>
              <a:rPr lang="en-US" altLang="en-US" smtClean="0">
                <a:latin typeface="Arial" panose="020B0604020202020204" pitchFamily="34" charset="0"/>
              </a:rPr>
              <a:t>                                     place yourself on the waiting list.</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lvl1pPr>
              <a:defRPr sz="2800">
                <a:solidFill>
                  <a:schemeClr val="tx1"/>
                </a:solidFill>
                <a:latin typeface="Arial" panose="020B0604020202020204" pitchFamily="34" charset="0"/>
                <a:ea typeface="ＭＳ Ｐゴシック" panose="020B0600070205080204" pitchFamily="34" charset="-128"/>
              </a:defRPr>
            </a:lvl1pPr>
            <a:lvl2pPr marL="742950" indent="-285750">
              <a:defRPr sz="2800">
                <a:solidFill>
                  <a:schemeClr val="tx1"/>
                </a:solidFill>
                <a:latin typeface="Arial" panose="020B0604020202020204" pitchFamily="34" charset="0"/>
                <a:ea typeface="ＭＳ Ｐゴシック" panose="020B0600070205080204" pitchFamily="34" charset="-128"/>
              </a:defRPr>
            </a:lvl2pPr>
            <a:lvl3pPr marL="1143000" indent="-228600">
              <a:defRPr sz="2800">
                <a:solidFill>
                  <a:schemeClr val="tx1"/>
                </a:solidFill>
                <a:latin typeface="Arial" panose="020B0604020202020204" pitchFamily="34" charset="0"/>
                <a:ea typeface="ＭＳ Ｐゴシック" panose="020B0600070205080204" pitchFamily="34" charset="-128"/>
              </a:defRPr>
            </a:lvl3pPr>
            <a:lvl4pPr marL="1600200" indent="-228600">
              <a:defRPr sz="2800">
                <a:solidFill>
                  <a:schemeClr val="tx1"/>
                </a:solidFill>
                <a:latin typeface="Arial" panose="020B0604020202020204" pitchFamily="34" charset="0"/>
                <a:ea typeface="ＭＳ Ｐゴシック" panose="020B0600070205080204" pitchFamily="34" charset="-128"/>
              </a:defRPr>
            </a:lvl4pPr>
            <a:lvl5pPr marL="2057400" indent="-228600">
              <a:defRPr sz="28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9pPr>
          </a:lstStyle>
          <a:p>
            <a:fld id="{13C576F2-D085-4B7A-950D-16C9A11973D7}" type="slidenum">
              <a:rPr lang="en-US" altLang="en-US" sz="1200" smtClean="0"/>
              <a:pPr/>
              <a:t>14</a:t>
            </a:fld>
            <a:endParaRPr lang="en-US" altLang="en-US" sz="1200" smtClean="0"/>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p:spPr>
        <p:txBody>
          <a:bodyPr/>
          <a:lstStyle/>
          <a:p>
            <a:pPr eaLnBrk="1" hangingPunct="1"/>
            <a:endParaRPr lang="en-US" altLang="en-US" smtClean="0">
              <a:latin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lvl1pPr>
              <a:defRPr sz="2800">
                <a:solidFill>
                  <a:schemeClr val="tx1"/>
                </a:solidFill>
                <a:latin typeface="Arial" panose="020B0604020202020204" pitchFamily="34" charset="0"/>
                <a:ea typeface="ＭＳ Ｐゴシック" panose="020B0600070205080204" pitchFamily="34" charset="-128"/>
              </a:defRPr>
            </a:lvl1pPr>
            <a:lvl2pPr marL="742950" indent="-285750">
              <a:defRPr sz="2800">
                <a:solidFill>
                  <a:schemeClr val="tx1"/>
                </a:solidFill>
                <a:latin typeface="Arial" panose="020B0604020202020204" pitchFamily="34" charset="0"/>
                <a:ea typeface="ＭＳ Ｐゴシック" panose="020B0600070205080204" pitchFamily="34" charset="-128"/>
              </a:defRPr>
            </a:lvl2pPr>
            <a:lvl3pPr marL="1143000" indent="-228600">
              <a:defRPr sz="2800">
                <a:solidFill>
                  <a:schemeClr val="tx1"/>
                </a:solidFill>
                <a:latin typeface="Arial" panose="020B0604020202020204" pitchFamily="34" charset="0"/>
                <a:ea typeface="ＭＳ Ｐゴシック" panose="020B0600070205080204" pitchFamily="34" charset="-128"/>
              </a:defRPr>
            </a:lvl3pPr>
            <a:lvl4pPr marL="1600200" indent="-228600">
              <a:defRPr sz="2800">
                <a:solidFill>
                  <a:schemeClr val="tx1"/>
                </a:solidFill>
                <a:latin typeface="Arial" panose="020B0604020202020204" pitchFamily="34" charset="0"/>
                <a:ea typeface="ＭＳ Ｐゴシック" panose="020B0600070205080204" pitchFamily="34" charset="-128"/>
              </a:defRPr>
            </a:lvl4pPr>
            <a:lvl5pPr marL="2057400" indent="-228600">
              <a:defRPr sz="28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9pPr>
          </a:lstStyle>
          <a:p>
            <a:fld id="{2148ED99-C319-445A-9CA9-FF6350295ACD}" type="slidenum">
              <a:rPr lang="en-US" altLang="en-US" sz="1200" smtClean="0"/>
              <a:pPr/>
              <a:t>15</a:t>
            </a:fld>
            <a:endParaRPr lang="en-US" altLang="en-US" sz="1200" smtClean="0"/>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p:spPr>
        <p:txBody>
          <a:bodyPr/>
          <a:lstStyle/>
          <a:p>
            <a:pPr eaLnBrk="1" hangingPunct="1"/>
            <a:r>
              <a:rPr lang="en-US" altLang="en-US" smtClean="0">
                <a:latin typeface="Arial" panose="020B0604020202020204" pitchFamily="34" charset="0"/>
              </a:rPr>
              <a:t>Some courses may cancelled, EECS 140 is cancelled this fall and will be offered in spring 2006.  Some courses may change time or location.</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lvl1pPr>
              <a:defRPr sz="2800">
                <a:solidFill>
                  <a:schemeClr val="tx1"/>
                </a:solidFill>
                <a:latin typeface="Arial" panose="020B0604020202020204" pitchFamily="34" charset="0"/>
                <a:ea typeface="ＭＳ Ｐゴシック" panose="020B0600070205080204" pitchFamily="34" charset="-128"/>
              </a:defRPr>
            </a:lvl1pPr>
            <a:lvl2pPr marL="742950" indent="-285750">
              <a:defRPr sz="2800">
                <a:solidFill>
                  <a:schemeClr val="tx1"/>
                </a:solidFill>
                <a:latin typeface="Arial" panose="020B0604020202020204" pitchFamily="34" charset="0"/>
                <a:ea typeface="ＭＳ Ｐゴシック" panose="020B0600070205080204" pitchFamily="34" charset="-128"/>
              </a:defRPr>
            </a:lvl2pPr>
            <a:lvl3pPr marL="1143000" indent="-228600">
              <a:defRPr sz="2800">
                <a:solidFill>
                  <a:schemeClr val="tx1"/>
                </a:solidFill>
                <a:latin typeface="Arial" panose="020B0604020202020204" pitchFamily="34" charset="0"/>
                <a:ea typeface="ＭＳ Ｐゴシック" panose="020B0600070205080204" pitchFamily="34" charset="-128"/>
              </a:defRPr>
            </a:lvl3pPr>
            <a:lvl4pPr marL="1600200" indent="-228600">
              <a:defRPr sz="2800">
                <a:solidFill>
                  <a:schemeClr val="tx1"/>
                </a:solidFill>
                <a:latin typeface="Arial" panose="020B0604020202020204" pitchFamily="34" charset="0"/>
                <a:ea typeface="ＭＳ Ｐゴシック" panose="020B0600070205080204" pitchFamily="34" charset="-128"/>
              </a:defRPr>
            </a:lvl4pPr>
            <a:lvl5pPr marL="2057400" indent="-228600">
              <a:defRPr sz="28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9pPr>
          </a:lstStyle>
          <a:p>
            <a:fld id="{E826EFC9-9265-4A6E-A15E-39465F7BC657}" type="slidenum">
              <a:rPr lang="en-US" altLang="en-US" sz="1200" smtClean="0"/>
              <a:pPr/>
              <a:t>16</a:t>
            </a:fld>
            <a:endParaRPr lang="en-US" altLang="en-US" sz="1200" smtClean="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r>
              <a:rPr lang="en-US" altLang="en-US" smtClean="0">
                <a:latin typeface="Arial" panose="020B0604020202020204" pitchFamily="34" charset="0"/>
              </a:rPr>
              <a:t>Explain how “comments” section in WebSOC details any course limitations/restrictions.</a:t>
            </a:r>
          </a:p>
          <a:p>
            <a:pPr eaLnBrk="1" hangingPunct="1"/>
            <a:r>
              <a:rPr lang="en-US" altLang="en-US" smtClean="0">
                <a:latin typeface="Arial" panose="020B0604020202020204" pitchFamily="34" charset="0"/>
              </a:rPr>
              <a:t>Go to www.uci.edu and search for final exam schedule.</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lvl1pPr>
              <a:defRPr sz="2800">
                <a:solidFill>
                  <a:schemeClr val="tx1"/>
                </a:solidFill>
                <a:latin typeface="Arial" panose="020B0604020202020204" pitchFamily="34" charset="0"/>
                <a:ea typeface="ＭＳ Ｐゴシック" panose="020B0600070205080204" pitchFamily="34" charset="-128"/>
              </a:defRPr>
            </a:lvl1pPr>
            <a:lvl2pPr marL="742950" indent="-285750">
              <a:defRPr sz="2800">
                <a:solidFill>
                  <a:schemeClr val="tx1"/>
                </a:solidFill>
                <a:latin typeface="Arial" panose="020B0604020202020204" pitchFamily="34" charset="0"/>
                <a:ea typeface="ＭＳ Ｐゴシック" panose="020B0600070205080204" pitchFamily="34" charset="-128"/>
              </a:defRPr>
            </a:lvl2pPr>
            <a:lvl3pPr marL="1143000" indent="-228600">
              <a:defRPr sz="2800">
                <a:solidFill>
                  <a:schemeClr val="tx1"/>
                </a:solidFill>
                <a:latin typeface="Arial" panose="020B0604020202020204" pitchFamily="34" charset="0"/>
                <a:ea typeface="ＭＳ Ｐゴシック" panose="020B0600070205080204" pitchFamily="34" charset="-128"/>
              </a:defRPr>
            </a:lvl3pPr>
            <a:lvl4pPr marL="1600200" indent="-228600">
              <a:defRPr sz="2800">
                <a:solidFill>
                  <a:schemeClr val="tx1"/>
                </a:solidFill>
                <a:latin typeface="Arial" panose="020B0604020202020204" pitchFamily="34" charset="0"/>
                <a:ea typeface="ＭＳ Ｐゴシック" panose="020B0600070205080204" pitchFamily="34" charset="-128"/>
              </a:defRPr>
            </a:lvl4pPr>
            <a:lvl5pPr marL="2057400" indent="-228600">
              <a:defRPr sz="28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9pPr>
          </a:lstStyle>
          <a:p>
            <a:fld id="{B4E21BC1-1ED2-4C9F-9546-067088961362}" type="slidenum">
              <a:rPr lang="en-US" altLang="en-US" sz="1200" smtClean="0"/>
              <a:pPr/>
              <a:t>19</a:t>
            </a:fld>
            <a:endParaRPr lang="en-US" altLang="en-US" sz="1200" smtClean="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p:spPr>
        <p:txBody>
          <a:bodyPr/>
          <a:lstStyle/>
          <a:p>
            <a:pPr eaLnBrk="1" hangingPunct="1"/>
            <a:r>
              <a:rPr lang="en-US" altLang="en-US" smtClean="0">
                <a:latin typeface="Arial" panose="020B0604020202020204" pitchFamily="34" charset="0"/>
              </a:rPr>
              <a:t>Transfer students with IGETC may not meet the requirement for American History and Institutions, please check your UCI transcript after fall 2005.  If you have further questions, please ask your counselor.</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a:ln/>
        </p:spPr>
      </p:sp>
      <p:sp>
        <p:nvSpPr>
          <p:cNvPr id="37891" name="Notes Placeholder 2"/>
          <p:cNvSpPr>
            <a:spLocks noGrp="1"/>
          </p:cNvSpPr>
          <p:nvPr>
            <p:ph type="body" idx="1"/>
          </p:nvPr>
        </p:nvSpPr>
        <p:spPr>
          <a:noFill/>
        </p:spPr>
        <p:txBody>
          <a:bodyPr/>
          <a:lstStyle/>
          <a:p>
            <a:r>
              <a:rPr lang="en-US" altLang="en-US" smtClean="0">
                <a:latin typeface="Arial" panose="020B0604020202020204" pitchFamily="34" charset="0"/>
              </a:rPr>
              <a:t>Fulfilling IGETC does not necessarily mean that your University Requirements have also been completed.  Check with counselor if you are in doubt.</a:t>
            </a:r>
          </a:p>
        </p:txBody>
      </p:sp>
      <p:sp>
        <p:nvSpPr>
          <p:cNvPr id="37892" name="Slide Number Placeholder 3"/>
          <p:cNvSpPr>
            <a:spLocks noGrp="1"/>
          </p:cNvSpPr>
          <p:nvPr>
            <p:ph type="sldNum" sz="quarter" idx="5"/>
          </p:nvPr>
        </p:nvSpPr>
        <p:spPr>
          <a:noFill/>
        </p:spPr>
        <p:txBody>
          <a:bodyPr/>
          <a:lstStyle>
            <a:lvl1pPr>
              <a:defRPr sz="2800">
                <a:solidFill>
                  <a:schemeClr val="tx1"/>
                </a:solidFill>
                <a:latin typeface="Arial" panose="020B0604020202020204" pitchFamily="34" charset="0"/>
                <a:ea typeface="ＭＳ Ｐゴシック" panose="020B0600070205080204" pitchFamily="34" charset="-128"/>
              </a:defRPr>
            </a:lvl1pPr>
            <a:lvl2pPr marL="742950" indent="-285750">
              <a:defRPr sz="2800">
                <a:solidFill>
                  <a:schemeClr val="tx1"/>
                </a:solidFill>
                <a:latin typeface="Arial" panose="020B0604020202020204" pitchFamily="34" charset="0"/>
                <a:ea typeface="ＭＳ Ｐゴシック" panose="020B0600070205080204" pitchFamily="34" charset="-128"/>
              </a:defRPr>
            </a:lvl2pPr>
            <a:lvl3pPr marL="1143000" indent="-228600">
              <a:defRPr sz="2800">
                <a:solidFill>
                  <a:schemeClr val="tx1"/>
                </a:solidFill>
                <a:latin typeface="Arial" panose="020B0604020202020204" pitchFamily="34" charset="0"/>
                <a:ea typeface="ＭＳ Ｐゴシック" panose="020B0600070205080204" pitchFamily="34" charset="-128"/>
              </a:defRPr>
            </a:lvl3pPr>
            <a:lvl4pPr marL="1600200" indent="-228600">
              <a:defRPr sz="2800">
                <a:solidFill>
                  <a:schemeClr val="tx1"/>
                </a:solidFill>
                <a:latin typeface="Arial" panose="020B0604020202020204" pitchFamily="34" charset="0"/>
                <a:ea typeface="ＭＳ Ｐゴシック" panose="020B0600070205080204" pitchFamily="34" charset="-128"/>
              </a:defRPr>
            </a:lvl4pPr>
            <a:lvl5pPr marL="2057400" indent="-228600">
              <a:defRPr sz="28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9pPr>
          </a:lstStyle>
          <a:p>
            <a:fld id="{8C3CB4BB-F72C-4C18-83D5-09769EBB3BA6}" type="slidenum">
              <a:rPr lang="en-US" altLang="en-US" sz="1200" smtClean="0"/>
              <a:pPr/>
              <a:t>20</a:t>
            </a:fld>
            <a:endParaRPr lang="en-US" altLang="en-US" sz="120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lvl1pPr>
              <a:defRPr sz="2800">
                <a:solidFill>
                  <a:schemeClr val="tx1"/>
                </a:solidFill>
                <a:latin typeface="Arial" panose="020B0604020202020204" pitchFamily="34" charset="0"/>
                <a:ea typeface="ＭＳ Ｐゴシック" panose="020B0600070205080204" pitchFamily="34" charset="-128"/>
              </a:defRPr>
            </a:lvl1pPr>
            <a:lvl2pPr marL="742950" indent="-285750">
              <a:defRPr sz="2800">
                <a:solidFill>
                  <a:schemeClr val="tx1"/>
                </a:solidFill>
                <a:latin typeface="Arial" panose="020B0604020202020204" pitchFamily="34" charset="0"/>
                <a:ea typeface="ＭＳ Ｐゴシック" panose="020B0600070205080204" pitchFamily="34" charset="-128"/>
              </a:defRPr>
            </a:lvl2pPr>
            <a:lvl3pPr marL="1143000" indent="-228600">
              <a:defRPr sz="2800">
                <a:solidFill>
                  <a:schemeClr val="tx1"/>
                </a:solidFill>
                <a:latin typeface="Arial" panose="020B0604020202020204" pitchFamily="34" charset="0"/>
                <a:ea typeface="ＭＳ Ｐゴシック" panose="020B0600070205080204" pitchFamily="34" charset="-128"/>
              </a:defRPr>
            </a:lvl3pPr>
            <a:lvl4pPr marL="1600200" indent="-228600">
              <a:defRPr sz="2800">
                <a:solidFill>
                  <a:schemeClr val="tx1"/>
                </a:solidFill>
                <a:latin typeface="Arial" panose="020B0604020202020204" pitchFamily="34" charset="0"/>
                <a:ea typeface="ＭＳ Ｐゴシック" panose="020B0600070205080204" pitchFamily="34" charset="-128"/>
              </a:defRPr>
            </a:lvl4pPr>
            <a:lvl5pPr marL="2057400" indent="-228600">
              <a:defRPr sz="28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9pPr>
          </a:lstStyle>
          <a:p>
            <a:fld id="{BA943520-C13C-49DE-89B9-5B69FF07671A}" type="slidenum">
              <a:rPr lang="en-US" altLang="en-US" sz="1200" smtClean="0"/>
              <a:pPr/>
              <a:t>22</a:t>
            </a:fld>
            <a:endParaRPr lang="en-US" altLang="en-US" sz="1200" smtClean="0"/>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p:spPr>
        <p:txBody>
          <a:bodyPr/>
          <a:lstStyle/>
          <a:p>
            <a:pPr eaLnBrk="1" hangingPunct="1"/>
            <a:endParaRPr lang="en-US" altLang="en-US" smtClean="0">
              <a:latin typeface="Arial" panose="020B0604020202020204" pitchFamily="34" charset="0"/>
            </a:endParaRPr>
          </a:p>
          <a:p>
            <a:pPr eaLnBrk="1" hangingPunct="1"/>
            <a:r>
              <a:rPr lang="en-US" altLang="en-US" smtClean="0">
                <a:latin typeface="Arial" panose="020B0604020202020204" pitchFamily="34" charset="0"/>
              </a:rPr>
              <a:t>We have five departments and 11 majors.  </a:t>
            </a:r>
          </a:p>
          <a:p>
            <a:pPr eaLnBrk="1" hangingPunct="1"/>
            <a:r>
              <a:rPr lang="en-US" altLang="en-US" smtClean="0">
                <a:latin typeface="Arial" panose="020B0604020202020204" pitchFamily="34" charset="0"/>
              </a:rPr>
              <a:t>Change of major within the department will be considered, but change of major outside of your departments will not be approved. </a:t>
            </a:r>
          </a:p>
          <a:p>
            <a:pPr eaLnBrk="1" hangingPunct="1"/>
            <a:r>
              <a:rPr lang="en-US" altLang="en-US" smtClean="0">
                <a:latin typeface="Arial" panose="020B0604020202020204" pitchFamily="34" charset="0"/>
              </a:rPr>
              <a:t>Talk to your counselor if you have questions.</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lvl1pPr>
              <a:defRPr sz="2800">
                <a:solidFill>
                  <a:schemeClr val="tx1"/>
                </a:solidFill>
                <a:latin typeface="Arial" panose="020B0604020202020204" pitchFamily="34" charset="0"/>
                <a:ea typeface="ＭＳ Ｐゴシック" panose="020B0600070205080204" pitchFamily="34" charset="-128"/>
              </a:defRPr>
            </a:lvl1pPr>
            <a:lvl2pPr marL="742950" indent="-285750">
              <a:defRPr sz="2800">
                <a:solidFill>
                  <a:schemeClr val="tx1"/>
                </a:solidFill>
                <a:latin typeface="Arial" panose="020B0604020202020204" pitchFamily="34" charset="0"/>
                <a:ea typeface="ＭＳ Ｐゴシック" panose="020B0600070205080204" pitchFamily="34" charset="-128"/>
              </a:defRPr>
            </a:lvl2pPr>
            <a:lvl3pPr marL="1143000" indent="-228600">
              <a:defRPr sz="2800">
                <a:solidFill>
                  <a:schemeClr val="tx1"/>
                </a:solidFill>
                <a:latin typeface="Arial" panose="020B0604020202020204" pitchFamily="34" charset="0"/>
                <a:ea typeface="ＭＳ Ｐゴシック" panose="020B0600070205080204" pitchFamily="34" charset="-128"/>
              </a:defRPr>
            </a:lvl3pPr>
            <a:lvl4pPr marL="1600200" indent="-228600">
              <a:defRPr sz="2800">
                <a:solidFill>
                  <a:schemeClr val="tx1"/>
                </a:solidFill>
                <a:latin typeface="Arial" panose="020B0604020202020204" pitchFamily="34" charset="0"/>
                <a:ea typeface="ＭＳ Ｐゴシック" panose="020B0600070205080204" pitchFamily="34" charset="-128"/>
              </a:defRPr>
            </a:lvl4pPr>
            <a:lvl5pPr marL="2057400" indent="-228600">
              <a:defRPr sz="28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9pPr>
          </a:lstStyle>
          <a:p>
            <a:fld id="{1A8C1C8F-9E79-4FA4-AD7A-37C8CB2DDE4E}" type="slidenum">
              <a:rPr lang="en-US" altLang="en-US" sz="1200" smtClean="0"/>
              <a:pPr/>
              <a:t>24</a:t>
            </a:fld>
            <a:endParaRPr lang="en-US" altLang="en-US" sz="1200" smtClean="0"/>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p:spPr>
        <p:txBody>
          <a:bodyPr/>
          <a:lstStyle/>
          <a:p>
            <a:pPr eaLnBrk="1" hangingPunct="1"/>
            <a:r>
              <a:rPr lang="en-US" altLang="en-US" smtClean="0">
                <a:latin typeface="Arial" panose="020B0604020202020204" pitchFamily="34" charset="0"/>
              </a:rPr>
              <a:t>Tell students that they will be more attractive to employers or Grad School when they have experiences like internships, research, and other activities to “round out” their education.  Be a competitive candidate.</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p:spPr>
      </p:sp>
      <p:sp>
        <p:nvSpPr>
          <p:cNvPr id="48131" name="Notes Placeholder 2"/>
          <p:cNvSpPr>
            <a:spLocks noGrp="1"/>
          </p:cNvSpPr>
          <p:nvPr>
            <p:ph type="body" idx="1"/>
          </p:nvPr>
        </p:nvSpPr>
        <p:spPr>
          <a:noFill/>
        </p:spPr>
        <p:txBody>
          <a:bodyPr/>
          <a:lstStyle/>
          <a:p>
            <a:endParaRPr lang="en-US" altLang="en-US" dirty="0" smtClean="0">
              <a:latin typeface="Arial" panose="020B0604020202020204" pitchFamily="34" charset="0"/>
            </a:endParaRPr>
          </a:p>
        </p:txBody>
      </p:sp>
      <p:sp>
        <p:nvSpPr>
          <p:cNvPr id="48132" name="Slide Number Placeholder 3"/>
          <p:cNvSpPr>
            <a:spLocks noGrp="1"/>
          </p:cNvSpPr>
          <p:nvPr>
            <p:ph type="sldNum" sz="quarter" idx="5"/>
          </p:nvPr>
        </p:nvSpPr>
        <p:spPr>
          <a:noFill/>
        </p:spPr>
        <p:txBody>
          <a:bodyPr/>
          <a:lstStyle>
            <a:lvl1pPr>
              <a:defRPr sz="2800">
                <a:solidFill>
                  <a:schemeClr val="tx1"/>
                </a:solidFill>
                <a:latin typeface="Arial" panose="020B0604020202020204" pitchFamily="34" charset="0"/>
                <a:ea typeface="ＭＳ Ｐゴシック" panose="020B0600070205080204" pitchFamily="34" charset="-128"/>
              </a:defRPr>
            </a:lvl1pPr>
            <a:lvl2pPr marL="742950" indent="-285750">
              <a:defRPr sz="2800">
                <a:solidFill>
                  <a:schemeClr val="tx1"/>
                </a:solidFill>
                <a:latin typeface="Arial" panose="020B0604020202020204" pitchFamily="34" charset="0"/>
                <a:ea typeface="ＭＳ Ｐゴシック" panose="020B0600070205080204" pitchFamily="34" charset="-128"/>
              </a:defRPr>
            </a:lvl2pPr>
            <a:lvl3pPr marL="1143000" indent="-228600">
              <a:defRPr sz="2800">
                <a:solidFill>
                  <a:schemeClr val="tx1"/>
                </a:solidFill>
                <a:latin typeface="Arial" panose="020B0604020202020204" pitchFamily="34" charset="0"/>
                <a:ea typeface="ＭＳ Ｐゴシック" panose="020B0600070205080204" pitchFamily="34" charset="-128"/>
              </a:defRPr>
            </a:lvl3pPr>
            <a:lvl4pPr marL="1600200" indent="-228600">
              <a:defRPr sz="2800">
                <a:solidFill>
                  <a:schemeClr val="tx1"/>
                </a:solidFill>
                <a:latin typeface="Arial" panose="020B0604020202020204" pitchFamily="34" charset="0"/>
                <a:ea typeface="ＭＳ Ｐゴシック" panose="020B0600070205080204" pitchFamily="34" charset="-128"/>
              </a:defRPr>
            </a:lvl4pPr>
            <a:lvl5pPr marL="2057400" indent="-228600">
              <a:defRPr sz="28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9pPr>
          </a:lstStyle>
          <a:p>
            <a:fld id="{9D91E36D-E23B-4390-A9E4-1FFB31A95EC7}" type="slidenum">
              <a:rPr lang="en-US" altLang="en-US" sz="1200" smtClean="0"/>
              <a:pPr/>
              <a:t>27</a:t>
            </a:fld>
            <a:endParaRPr lang="en-US" altLang="en-US" sz="120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lvl1pPr>
              <a:defRPr sz="2800">
                <a:solidFill>
                  <a:schemeClr val="tx1"/>
                </a:solidFill>
                <a:latin typeface="Arial" panose="020B0604020202020204" pitchFamily="34" charset="0"/>
                <a:ea typeface="ＭＳ Ｐゴシック" panose="020B0600070205080204" pitchFamily="34" charset="-128"/>
              </a:defRPr>
            </a:lvl1pPr>
            <a:lvl2pPr marL="742950" indent="-285750">
              <a:defRPr sz="2800">
                <a:solidFill>
                  <a:schemeClr val="tx1"/>
                </a:solidFill>
                <a:latin typeface="Arial" panose="020B0604020202020204" pitchFamily="34" charset="0"/>
                <a:ea typeface="ＭＳ Ｐゴシック" panose="020B0600070205080204" pitchFamily="34" charset="-128"/>
              </a:defRPr>
            </a:lvl2pPr>
            <a:lvl3pPr marL="1143000" indent="-228600">
              <a:defRPr sz="2800">
                <a:solidFill>
                  <a:schemeClr val="tx1"/>
                </a:solidFill>
                <a:latin typeface="Arial" panose="020B0604020202020204" pitchFamily="34" charset="0"/>
                <a:ea typeface="ＭＳ Ｐゴシック" panose="020B0600070205080204" pitchFamily="34" charset="-128"/>
              </a:defRPr>
            </a:lvl3pPr>
            <a:lvl4pPr marL="1600200" indent="-228600">
              <a:defRPr sz="2800">
                <a:solidFill>
                  <a:schemeClr val="tx1"/>
                </a:solidFill>
                <a:latin typeface="Arial" panose="020B0604020202020204" pitchFamily="34" charset="0"/>
                <a:ea typeface="ＭＳ Ｐゴシック" panose="020B0600070205080204" pitchFamily="34" charset="-128"/>
              </a:defRPr>
            </a:lvl4pPr>
            <a:lvl5pPr marL="2057400" indent="-228600">
              <a:defRPr sz="28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9pPr>
          </a:lstStyle>
          <a:p>
            <a:fld id="{0FD7C529-DA16-487B-8530-6B9763916FDE}" type="slidenum">
              <a:rPr lang="en-US" altLang="en-US" sz="1200" smtClean="0"/>
              <a:pPr/>
              <a:t>30</a:t>
            </a:fld>
            <a:endParaRPr lang="en-US" altLang="en-US" sz="1200" smtClean="0"/>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p:spPr>
        <p:txBody>
          <a:bodyPr/>
          <a:lstStyle/>
          <a:p>
            <a:pPr eaLnBrk="1" hangingPunct="1"/>
            <a:endParaRPr lang="en-US" altLang="en-US" smtClean="0">
              <a:latin typeface="Arial" panose="020B060402020202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lvl1pPr>
              <a:defRPr sz="2800">
                <a:solidFill>
                  <a:schemeClr val="tx1"/>
                </a:solidFill>
                <a:latin typeface="Arial" panose="020B0604020202020204" pitchFamily="34" charset="0"/>
                <a:ea typeface="ＭＳ Ｐゴシック" panose="020B0600070205080204" pitchFamily="34" charset="-128"/>
              </a:defRPr>
            </a:lvl1pPr>
            <a:lvl2pPr marL="742950" indent="-285750">
              <a:defRPr sz="2800">
                <a:solidFill>
                  <a:schemeClr val="tx1"/>
                </a:solidFill>
                <a:latin typeface="Arial" panose="020B0604020202020204" pitchFamily="34" charset="0"/>
                <a:ea typeface="ＭＳ Ｐゴシック" panose="020B0600070205080204" pitchFamily="34" charset="-128"/>
              </a:defRPr>
            </a:lvl2pPr>
            <a:lvl3pPr marL="1143000" indent="-228600">
              <a:defRPr sz="2800">
                <a:solidFill>
                  <a:schemeClr val="tx1"/>
                </a:solidFill>
                <a:latin typeface="Arial" panose="020B0604020202020204" pitchFamily="34" charset="0"/>
                <a:ea typeface="ＭＳ Ｐゴシック" panose="020B0600070205080204" pitchFamily="34" charset="-128"/>
              </a:defRPr>
            </a:lvl3pPr>
            <a:lvl4pPr marL="1600200" indent="-228600">
              <a:defRPr sz="2800">
                <a:solidFill>
                  <a:schemeClr val="tx1"/>
                </a:solidFill>
                <a:latin typeface="Arial" panose="020B0604020202020204" pitchFamily="34" charset="0"/>
                <a:ea typeface="ＭＳ Ｐゴシック" panose="020B0600070205080204" pitchFamily="34" charset="-128"/>
              </a:defRPr>
            </a:lvl4pPr>
            <a:lvl5pPr marL="2057400" indent="-228600">
              <a:defRPr sz="28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9pPr>
          </a:lstStyle>
          <a:p>
            <a:fld id="{1C0F284B-4494-42A5-BB93-5566803769D1}" type="slidenum">
              <a:rPr lang="en-US" altLang="en-US" sz="1200" smtClean="0"/>
              <a:pPr/>
              <a:t>31</a:t>
            </a:fld>
            <a:endParaRPr lang="en-US" altLang="en-US" sz="1200" smtClean="0"/>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p:spPr>
        <p:txBody>
          <a:bodyPr/>
          <a:lstStyle/>
          <a:p>
            <a:pPr eaLnBrk="1" hangingPunct="1"/>
            <a:endParaRPr lang="en-US" altLang="en-US" smtClean="0">
              <a:latin typeface="Arial" panose="020B0604020202020204"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lvl1pPr>
              <a:defRPr sz="2800">
                <a:solidFill>
                  <a:schemeClr val="tx1"/>
                </a:solidFill>
                <a:latin typeface="Arial" panose="020B0604020202020204" pitchFamily="34" charset="0"/>
                <a:ea typeface="ＭＳ Ｐゴシック" panose="020B0600070205080204" pitchFamily="34" charset="-128"/>
              </a:defRPr>
            </a:lvl1pPr>
            <a:lvl2pPr marL="742950" indent="-285750">
              <a:defRPr sz="2800">
                <a:solidFill>
                  <a:schemeClr val="tx1"/>
                </a:solidFill>
                <a:latin typeface="Arial" panose="020B0604020202020204" pitchFamily="34" charset="0"/>
                <a:ea typeface="ＭＳ Ｐゴシック" panose="020B0600070205080204" pitchFamily="34" charset="-128"/>
              </a:defRPr>
            </a:lvl2pPr>
            <a:lvl3pPr marL="1143000" indent="-228600">
              <a:defRPr sz="2800">
                <a:solidFill>
                  <a:schemeClr val="tx1"/>
                </a:solidFill>
                <a:latin typeface="Arial" panose="020B0604020202020204" pitchFamily="34" charset="0"/>
                <a:ea typeface="ＭＳ Ｐゴシック" panose="020B0600070205080204" pitchFamily="34" charset="-128"/>
              </a:defRPr>
            </a:lvl3pPr>
            <a:lvl4pPr marL="1600200" indent="-228600">
              <a:defRPr sz="2800">
                <a:solidFill>
                  <a:schemeClr val="tx1"/>
                </a:solidFill>
                <a:latin typeface="Arial" panose="020B0604020202020204" pitchFamily="34" charset="0"/>
                <a:ea typeface="ＭＳ Ｐゴシック" panose="020B0600070205080204" pitchFamily="34" charset="-128"/>
              </a:defRPr>
            </a:lvl4pPr>
            <a:lvl5pPr marL="2057400" indent="-228600">
              <a:defRPr sz="28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9pPr>
          </a:lstStyle>
          <a:p>
            <a:fld id="{94B591C4-6452-4B0F-A421-AF7A19ABD387}" type="slidenum">
              <a:rPr lang="en-US" altLang="en-US" sz="1200" smtClean="0"/>
              <a:pPr/>
              <a:t>32</a:t>
            </a:fld>
            <a:endParaRPr lang="en-US" altLang="en-US" sz="1200" smtClean="0"/>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p:spPr>
        <p:txBody>
          <a:bodyPr/>
          <a:lstStyle/>
          <a:p>
            <a:pPr eaLnBrk="1" hangingPunct="1"/>
            <a:endParaRPr lang="en-US" altLang="en-US" smtClean="0">
              <a:latin typeface="Arial" panose="020B0604020202020204"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lvl1pPr>
              <a:defRPr sz="2800">
                <a:solidFill>
                  <a:schemeClr val="tx1"/>
                </a:solidFill>
                <a:latin typeface="Arial" panose="020B0604020202020204" pitchFamily="34" charset="0"/>
                <a:ea typeface="ＭＳ Ｐゴシック" panose="020B0600070205080204" pitchFamily="34" charset="-128"/>
              </a:defRPr>
            </a:lvl1pPr>
            <a:lvl2pPr marL="742950" indent="-285750">
              <a:defRPr sz="2800">
                <a:solidFill>
                  <a:schemeClr val="tx1"/>
                </a:solidFill>
                <a:latin typeface="Arial" panose="020B0604020202020204" pitchFamily="34" charset="0"/>
                <a:ea typeface="ＭＳ Ｐゴシック" panose="020B0600070205080204" pitchFamily="34" charset="-128"/>
              </a:defRPr>
            </a:lvl2pPr>
            <a:lvl3pPr marL="1143000" indent="-228600">
              <a:defRPr sz="2800">
                <a:solidFill>
                  <a:schemeClr val="tx1"/>
                </a:solidFill>
                <a:latin typeface="Arial" panose="020B0604020202020204" pitchFamily="34" charset="0"/>
                <a:ea typeface="ＭＳ Ｐゴシック" panose="020B0600070205080204" pitchFamily="34" charset="-128"/>
              </a:defRPr>
            </a:lvl3pPr>
            <a:lvl4pPr marL="1600200" indent="-228600">
              <a:defRPr sz="2800">
                <a:solidFill>
                  <a:schemeClr val="tx1"/>
                </a:solidFill>
                <a:latin typeface="Arial" panose="020B0604020202020204" pitchFamily="34" charset="0"/>
                <a:ea typeface="ＭＳ Ｐゴシック" panose="020B0600070205080204" pitchFamily="34" charset="-128"/>
              </a:defRPr>
            </a:lvl4pPr>
            <a:lvl5pPr marL="2057400" indent="-228600">
              <a:defRPr sz="28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9pPr>
          </a:lstStyle>
          <a:p>
            <a:fld id="{7143D4B9-782A-400B-871E-39F5F1165813}" type="slidenum">
              <a:rPr lang="en-US" altLang="en-US" sz="1200" smtClean="0"/>
              <a:pPr/>
              <a:t>33</a:t>
            </a:fld>
            <a:endParaRPr lang="en-US" altLang="en-US" sz="1200" smtClean="0"/>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p:spPr>
        <p:txBody>
          <a:bodyPr/>
          <a:lstStyle/>
          <a:p>
            <a:pPr eaLnBrk="1" hangingPunct="1"/>
            <a:endParaRPr lang="en-US" altLang="en-US" smtClean="0">
              <a:latin typeface="Arial" panose="020B0604020202020204"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lvl1pPr>
              <a:defRPr sz="2800">
                <a:solidFill>
                  <a:schemeClr val="tx1"/>
                </a:solidFill>
                <a:latin typeface="Arial" panose="020B0604020202020204" pitchFamily="34" charset="0"/>
                <a:ea typeface="ＭＳ Ｐゴシック" panose="020B0600070205080204" pitchFamily="34" charset="-128"/>
              </a:defRPr>
            </a:lvl1pPr>
            <a:lvl2pPr marL="742950" indent="-285750">
              <a:defRPr sz="2800">
                <a:solidFill>
                  <a:schemeClr val="tx1"/>
                </a:solidFill>
                <a:latin typeface="Arial" panose="020B0604020202020204" pitchFamily="34" charset="0"/>
                <a:ea typeface="ＭＳ Ｐゴシック" panose="020B0600070205080204" pitchFamily="34" charset="-128"/>
              </a:defRPr>
            </a:lvl2pPr>
            <a:lvl3pPr marL="1143000" indent="-228600">
              <a:defRPr sz="2800">
                <a:solidFill>
                  <a:schemeClr val="tx1"/>
                </a:solidFill>
                <a:latin typeface="Arial" panose="020B0604020202020204" pitchFamily="34" charset="0"/>
                <a:ea typeface="ＭＳ Ｐゴシック" panose="020B0600070205080204" pitchFamily="34" charset="-128"/>
              </a:defRPr>
            </a:lvl3pPr>
            <a:lvl4pPr marL="1600200" indent="-228600">
              <a:defRPr sz="2800">
                <a:solidFill>
                  <a:schemeClr val="tx1"/>
                </a:solidFill>
                <a:latin typeface="Arial" panose="020B0604020202020204" pitchFamily="34" charset="0"/>
                <a:ea typeface="ＭＳ Ｐゴシック" panose="020B0600070205080204" pitchFamily="34" charset="-128"/>
              </a:defRPr>
            </a:lvl4pPr>
            <a:lvl5pPr marL="2057400" indent="-228600">
              <a:defRPr sz="28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9pPr>
          </a:lstStyle>
          <a:p>
            <a:fld id="{6B074240-36E7-44A4-A2F1-F4898437BEF6}" type="slidenum">
              <a:rPr lang="en-US" altLang="en-US" sz="1200" smtClean="0"/>
              <a:pPr/>
              <a:t>34</a:t>
            </a:fld>
            <a:endParaRPr lang="en-US" altLang="en-US" sz="1200" smtClean="0"/>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p:spPr>
        <p:txBody>
          <a:bodyPr/>
          <a:lstStyle/>
          <a:p>
            <a:pPr eaLnBrk="1" hangingPunct="1"/>
            <a:r>
              <a:rPr lang="en-US" altLang="en-US" smtClean="0">
                <a:latin typeface="Arial" panose="020B0604020202020204" pitchFamily="34" charset="0"/>
              </a:rPr>
              <a:t>Engineering is very strict. Explain different deadlines may exist for different academic units; MATH and SCIENCE courses need to abide by ENGR timelines. --refer to packet for details.  All major courses (incl. Math and Science) must be taken for a letter grade.  Petition approval NOT automatic--subject to review by that academic unit.  Poor academic performance is an insufficient reason for a post-deadline change.  </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a:ln/>
        </p:spPr>
      </p:sp>
      <p:sp>
        <p:nvSpPr>
          <p:cNvPr id="62467" name="Notes Placeholder 2"/>
          <p:cNvSpPr>
            <a:spLocks noGrp="1"/>
          </p:cNvSpPr>
          <p:nvPr>
            <p:ph type="body" idx="1"/>
          </p:nvPr>
        </p:nvSpPr>
        <p:spPr>
          <a:noFill/>
        </p:spPr>
        <p:txBody>
          <a:bodyPr/>
          <a:lstStyle/>
          <a:p>
            <a:endParaRPr lang="en-US" altLang="en-US" smtClean="0">
              <a:latin typeface="Arial" panose="020B0604020202020204" pitchFamily="34" charset="0"/>
            </a:endParaRPr>
          </a:p>
        </p:txBody>
      </p:sp>
      <p:sp>
        <p:nvSpPr>
          <p:cNvPr id="62468" name="Slide Number Placeholder 3"/>
          <p:cNvSpPr>
            <a:spLocks noGrp="1"/>
          </p:cNvSpPr>
          <p:nvPr>
            <p:ph type="sldNum" sz="quarter" idx="5"/>
          </p:nvPr>
        </p:nvSpPr>
        <p:spPr>
          <a:noFill/>
        </p:spPr>
        <p:txBody>
          <a:bodyPr/>
          <a:lstStyle>
            <a:lvl1pPr>
              <a:defRPr sz="2800">
                <a:solidFill>
                  <a:schemeClr val="tx1"/>
                </a:solidFill>
                <a:latin typeface="Arial" panose="020B0604020202020204" pitchFamily="34" charset="0"/>
                <a:ea typeface="ＭＳ Ｐゴシック" panose="020B0600070205080204" pitchFamily="34" charset="-128"/>
              </a:defRPr>
            </a:lvl1pPr>
            <a:lvl2pPr marL="742950" indent="-285750">
              <a:defRPr sz="2800">
                <a:solidFill>
                  <a:schemeClr val="tx1"/>
                </a:solidFill>
                <a:latin typeface="Arial" panose="020B0604020202020204" pitchFamily="34" charset="0"/>
                <a:ea typeface="ＭＳ Ｐゴシック" panose="020B0600070205080204" pitchFamily="34" charset="-128"/>
              </a:defRPr>
            </a:lvl2pPr>
            <a:lvl3pPr marL="1143000" indent="-228600">
              <a:defRPr sz="2800">
                <a:solidFill>
                  <a:schemeClr val="tx1"/>
                </a:solidFill>
                <a:latin typeface="Arial" panose="020B0604020202020204" pitchFamily="34" charset="0"/>
                <a:ea typeface="ＭＳ Ｐゴシック" panose="020B0600070205080204" pitchFamily="34" charset="-128"/>
              </a:defRPr>
            </a:lvl3pPr>
            <a:lvl4pPr marL="1600200" indent="-228600">
              <a:defRPr sz="2800">
                <a:solidFill>
                  <a:schemeClr val="tx1"/>
                </a:solidFill>
                <a:latin typeface="Arial" panose="020B0604020202020204" pitchFamily="34" charset="0"/>
                <a:ea typeface="ＭＳ Ｐゴシック" panose="020B0600070205080204" pitchFamily="34" charset="-128"/>
              </a:defRPr>
            </a:lvl4pPr>
            <a:lvl5pPr marL="2057400" indent="-228600">
              <a:defRPr sz="28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9pPr>
          </a:lstStyle>
          <a:p>
            <a:fld id="{305A8FD0-241D-4277-9C93-28648886E088}" type="slidenum">
              <a:rPr lang="en-US" altLang="en-US" sz="1200" smtClean="0"/>
              <a:pPr/>
              <a:t>35</a:t>
            </a:fld>
            <a:endParaRPr lang="en-US" altLang="en-US" sz="1200"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lvl1pPr>
              <a:defRPr sz="2800">
                <a:solidFill>
                  <a:schemeClr val="tx1"/>
                </a:solidFill>
                <a:latin typeface="Arial" panose="020B0604020202020204" pitchFamily="34" charset="0"/>
                <a:ea typeface="ＭＳ Ｐゴシック" panose="020B0600070205080204" pitchFamily="34" charset="-128"/>
              </a:defRPr>
            </a:lvl1pPr>
            <a:lvl2pPr marL="742950" indent="-285750">
              <a:defRPr sz="2800">
                <a:solidFill>
                  <a:schemeClr val="tx1"/>
                </a:solidFill>
                <a:latin typeface="Arial" panose="020B0604020202020204" pitchFamily="34" charset="0"/>
                <a:ea typeface="ＭＳ Ｐゴシック" panose="020B0600070205080204" pitchFamily="34" charset="-128"/>
              </a:defRPr>
            </a:lvl2pPr>
            <a:lvl3pPr marL="1143000" indent="-228600">
              <a:defRPr sz="2800">
                <a:solidFill>
                  <a:schemeClr val="tx1"/>
                </a:solidFill>
                <a:latin typeface="Arial" panose="020B0604020202020204" pitchFamily="34" charset="0"/>
                <a:ea typeface="ＭＳ Ｐゴシック" panose="020B0600070205080204" pitchFamily="34" charset="-128"/>
              </a:defRPr>
            </a:lvl3pPr>
            <a:lvl4pPr marL="1600200" indent="-228600">
              <a:defRPr sz="2800">
                <a:solidFill>
                  <a:schemeClr val="tx1"/>
                </a:solidFill>
                <a:latin typeface="Arial" panose="020B0604020202020204" pitchFamily="34" charset="0"/>
                <a:ea typeface="ＭＳ Ｐゴシック" panose="020B0600070205080204" pitchFamily="34" charset="-128"/>
              </a:defRPr>
            </a:lvl4pPr>
            <a:lvl5pPr marL="2057400" indent="-228600">
              <a:defRPr sz="28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9pPr>
          </a:lstStyle>
          <a:p>
            <a:fld id="{FE21A525-380F-4BD2-A62F-955257BFE839}" type="slidenum">
              <a:rPr lang="en-US" altLang="en-US" sz="1200" smtClean="0"/>
              <a:pPr/>
              <a:t>38</a:t>
            </a:fld>
            <a:endParaRPr lang="en-US" altLang="en-US" sz="1200" smtClean="0"/>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p:spPr>
        <p:txBody>
          <a:bodyPr/>
          <a:lstStyle/>
          <a:p>
            <a:pPr eaLnBrk="1" hangingPunct="1"/>
            <a:r>
              <a:rPr lang="en-US" altLang="en-US" smtClean="0">
                <a:latin typeface="Arial" panose="020B0604020202020204" pitchFamily="34" charset="0"/>
              </a:rPr>
              <a:t>Have students refer to packet--go over this policy very carefully and ensure student FULLY understand it.  Ask students for questions, etc.</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lvl1pPr>
              <a:defRPr sz="2800">
                <a:solidFill>
                  <a:schemeClr val="tx1"/>
                </a:solidFill>
                <a:latin typeface="Arial" panose="020B0604020202020204" pitchFamily="34" charset="0"/>
                <a:ea typeface="ＭＳ Ｐゴシック" panose="020B0600070205080204" pitchFamily="34" charset="-128"/>
              </a:defRPr>
            </a:lvl1pPr>
            <a:lvl2pPr marL="742950" indent="-285750">
              <a:defRPr sz="2800">
                <a:solidFill>
                  <a:schemeClr val="tx1"/>
                </a:solidFill>
                <a:latin typeface="Arial" panose="020B0604020202020204" pitchFamily="34" charset="0"/>
                <a:ea typeface="ＭＳ Ｐゴシック" panose="020B0600070205080204" pitchFamily="34" charset="-128"/>
              </a:defRPr>
            </a:lvl2pPr>
            <a:lvl3pPr marL="1143000" indent="-228600">
              <a:defRPr sz="2800">
                <a:solidFill>
                  <a:schemeClr val="tx1"/>
                </a:solidFill>
                <a:latin typeface="Arial" panose="020B0604020202020204" pitchFamily="34" charset="0"/>
                <a:ea typeface="ＭＳ Ｐゴシック" panose="020B0600070205080204" pitchFamily="34" charset="-128"/>
              </a:defRPr>
            </a:lvl3pPr>
            <a:lvl4pPr marL="1600200" indent="-228600">
              <a:defRPr sz="2800">
                <a:solidFill>
                  <a:schemeClr val="tx1"/>
                </a:solidFill>
                <a:latin typeface="Arial" panose="020B0604020202020204" pitchFamily="34" charset="0"/>
                <a:ea typeface="ＭＳ Ｐゴシック" panose="020B0600070205080204" pitchFamily="34" charset="-128"/>
              </a:defRPr>
            </a:lvl4pPr>
            <a:lvl5pPr marL="2057400" indent="-228600">
              <a:defRPr sz="28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9pPr>
          </a:lstStyle>
          <a:p>
            <a:fld id="{CABA856F-6F9A-44B4-88B7-3E384844D74D}" type="slidenum">
              <a:rPr lang="en-US" altLang="en-US" sz="1200" smtClean="0"/>
              <a:pPr/>
              <a:t>39</a:t>
            </a:fld>
            <a:endParaRPr lang="en-US" altLang="en-US" sz="1200" smtClean="0"/>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p:spPr>
        <p:txBody>
          <a:bodyPr/>
          <a:lstStyle/>
          <a:p>
            <a:pPr eaLnBrk="1" hangingPunct="1"/>
            <a:r>
              <a:rPr lang="en-US" altLang="en-US" smtClean="0">
                <a:latin typeface="Arial" panose="020B0604020202020204" pitchFamily="34" charset="0"/>
              </a:rPr>
              <a:t>Need to be full-time, unless part-time study petition is approved.</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lvl1pPr>
              <a:defRPr sz="2800">
                <a:solidFill>
                  <a:schemeClr val="tx1"/>
                </a:solidFill>
                <a:latin typeface="Arial" panose="020B0604020202020204" pitchFamily="34" charset="0"/>
                <a:ea typeface="ＭＳ Ｐゴシック" panose="020B0600070205080204" pitchFamily="34" charset="-128"/>
              </a:defRPr>
            </a:lvl1pPr>
            <a:lvl2pPr marL="742950" indent="-285750">
              <a:defRPr sz="2800">
                <a:solidFill>
                  <a:schemeClr val="tx1"/>
                </a:solidFill>
                <a:latin typeface="Arial" panose="020B0604020202020204" pitchFamily="34" charset="0"/>
                <a:ea typeface="ＭＳ Ｐゴシック" panose="020B0600070205080204" pitchFamily="34" charset="-128"/>
              </a:defRPr>
            </a:lvl2pPr>
            <a:lvl3pPr marL="1143000" indent="-228600">
              <a:defRPr sz="2800">
                <a:solidFill>
                  <a:schemeClr val="tx1"/>
                </a:solidFill>
                <a:latin typeface="Arial" panose="020B0604020202020204" pitchFamily="34" charset="0"/>
                <a:ea typeface="ＭＳ Ｐゴシック" panose="020B0600070205080204" pitchFamily="34" charset="-128"/>
              </a:defRPr>
            </a:lvl3pPr>
            <a:lvl4pPr marL="1600200" indent="-228600">
              <a:defRPr sz="2800">
                <a:solidFill>
                  <a:schemeClr val="tx1"/>
                </a:solidFill>
                <a:latin typeface="Arial" panose="020B0604020202020204" pitchFamily="34" charset="0"/>
                <a:ea typeface="ＭＳ Ｐゴシック" panose="020B0600070205080204" pitchFamily="34" charset="-128"/>
              </a:defRPr>
            </a:lvl4pPr>
            <a:lvl5pPr marL="2057400" indent="-228600">
              <a:defRPr sz="28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9pPr>
          </a:lstStyle>
          <a:p>
            <a:fld id="{0BFB416E-53A7-434A-B57A-8339220341DC}" type="slidenum">
              <a:rPr lang="en-US" altLang="en-US" sz="1200" smtClean="0"/>
              <a:pPr/>
              <a:t>40</a:t>
            </a:fld>
            <a:endParaRPr lang="en-US" altLang="en-US" sz="1200" smtClean="0"/>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p:spPr>
        <p:txBody>
          <a:bodyPr/>
          <a:lstStyle/>
          <a:p>
            <a:pPr eaLnBrk="1" hangingPunct="1"/>
            <a:endParaRPr lang="en-US" altLang="en-US" smtClean="0">
              <a:latin typeface="Arial" panose="020B0604020202020204"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lvl1pPr>
              <a:defRPr sz="2800">
                <a:solidFill>
                  <a:schemeClr val="tx1"/>
                </a:solidFill>
                <a:latin typeface="Arial" panose="020B0604020202020204" pitchFamily="34" charset="0"/>
                <a:ea typeface="ＭＳ Ｐゴシック" panose="020B0600070205080204" pitchFamily="34" charset="-128"/>
              </a:defRPr>
            </a:lvl1pPr>
            <a:lvl2pPr marL="742950" indent="-285750">
              <a:defRPr sz="2800">
                <a:solidFill>
                  <a:schemeClr val="tx1"/>
                </a:solidFill>
                <a:latin typeface="Arial" panose="020B0604020202020204" pitchFamily="34" charset="0"/>
                <a:ea typeface="ＭＳ Ｐゴシック" panose="020B0600070205080204" pitchFamily="34" charset="-128"/>
              </a:defRPr>
            </a:lvl2pPr>
            <a:lvl3pPr marL="1143000" indent="-228600">
              <a:defRPr sz="2800">
                <a:solidFill>
                  <a:schemeClr val="tx1"/>
                </a:solidFill>
                <a:latin typeface="Arial" panose="020B0604020202020204" pitchFamily="34" charset="0"/>
                <a:ea typeface="ＭＳ Ｐゴシック" panose="020B0600070205080204" pitchFamily="34" charset="-128"/>
              </a:defRPr>
            </a:lvl3pPr>
            <a:lvl4pPr marL="1600200" indent="-228600">
              <a:defRPr sz="2800">
                <a:solidFill>
                  <a:schemeClr val="tx1"/>
                </a:solidFill>
                <a:latin typeface="Arial" panose="020B0604020202020204" pitchFamily="34" charset="0"/>
                <a:ea typeface="ＭＳ Ｐゴシック" panose="020B0600070205080204" pitchFamily="34" charset="-128"/>
              </a:defRPr>
            </a:lvl4pPr>
            <a:lvl5pPr marL="2057400" indent="-228600">
              <a:defRPr sz="28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9pPr>
          </a:lstStyle>
          <a:p>
            <a:fld id="{E0CCC592-30D3-4E19-A69D-4898C8165D2E}" type="slidenum">
              <a:rPr lang="en-US" altLang="en-US" sz="1200" smtClean="0"/>
              <a:pPr/>
              <a:t>41</a:t>
            </a:fld>
            <a:endParaRPr lang="en-US" altLang="en-US" sz="1200" smtClean="0"/>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p:spPr>
        <p:txBody>
          <a:bodyPr/>
          <a:lstStyle/>
          <a:p>
            <a:pPr eaLnBrk="1" hangingPunct="1"/>
            <a:r>
              <a:rPr lang="en-US" altLang="en-US" smtClean="0">
                <a:latin typeface="Arial" panose="020B0604020202020204" pitchFamily="34" charset="0"/>
              </a:rPr>
              <a:t>See handout in packet.</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lvl1pPr>
              <a:defRPr sz="2800">
                <a:solidFill>
                  <a:schemeClr val="tx1"/>
                </a:solidFill>
                <a:latin typeface="Arial" panose="020B0604020202020204" pitchFamily="34" charset="0"/>
                <a:ea typeface="ＭＳ Ｐゴシック" panose="020B0600070205080204" pitchFamily="34" charset="-128"/>
              </a:defRPr>
            </a:lvl1pPr>
            <a:lvl2pPr marL="742950" indent="-285750">
              <a:defRPr sz="2800">
                <a:solidFill>
                  <a:schemeClr val="tx1"/>
                </a:solidFill>
                <a:latin typeface="Arial" panose="020B0604020202020204" pitchFamily="34" charset="0"/>
                <a:ea typeface="ＭＳ Ｐゴシック" panose="020B0600070205080204" pitchFamily="34" charset="-128"/>
              </a:defRPr>
            </a:lvl2pPr>
            <a:lvl3pPr marL="1143000" indent="-228600">
              <a:defRPr sz="2800">
                <a:solidFill>
                  <a:schemeClr val="tx1"/>
                </a:solidFill>
                <a:latin typeface="Arial" panose="020B0604020202020204" pitchFamily="34" charset="0"/>
                <a:ea typeface="ＭＳ Ｐゴシック" panose="020B0600070205080204" pitchFamily="34" charset="-128"/>
              </a:defRPr>
            </a:lvl3pPr>
            <a:lvl4pPr marL="1600200" indent="-228600">
              <a:defRPr sz="2800">
                <a:solidFill>
                  <a:schemeClr val="tx1"/>
                </a:solidFill>
                <a:latin typeface="Arial" panose="020B0604020202020204" pitchFamily="34" charset="0"/>
                <a:ea typeface="ＭＳ Ｐゴシック" panose="020B0600070205080204" pitchFamily="34" charset="-128"/>
              </a:defRPr>
            </a:lvl4pPr>
            <a:lvl5pPr marL="2057400" indent="-228600">
              <a:defRPr sz="28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9pPr>
          </a:lstStyle>
          <a:p>
            <a:fld id="{7B9CDD08-8BF7-4E85-9018-37396EA61A2F}" type="slidenum">
              <a:rPr lang="en-US" altLang="en-US" sz="1200" smtClean="0"/>
              <a:pPr/>
              <a:t>42</a:t>
            </a:fld>
            <a:endParaRPr lang="en-US" altLang="en-US" sz="1200" smtClean="0"/>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p:spPr>
        <p:txBody>
          <a:bodyPr/>
          <a:lstStyle/>
          <a:p>
            <a:pPr eaLnBrk="1" hangingPunct="1"/>
            <a:r>
              <a:rPr lang="en-US" altLang="en-US" smtClean="0">
                <a:latin typeface="Arial" panose="020B0604020202020204" pitchFamily="34" charset="0"/>
              </a:rPr>
              <a:t>Access site.  MUST SIGN-IN to show how to use online petitions/forms.</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lvl1pPr>
              <a:defRPr sz="2800">
                <a:solidFill>
                  <a:schemeClr val="tx1"/>
                </a:solidFill>
                <a:latin typeface="Arial" panose="020B0604020202020204" pitchFamily="34" charset="0"/>
                <a:ea typeface="ＭＳ Ｐゴシック" panose="020B0600070205080204" pitchFamily="34" charset="-128"/>
              </a:defRPr>
            </a:lvl1pPr>
            <a:lvl2pPr marL="742950" indent="-285750">
              <a:defRPr sz="2800">
                <a:solidFill>
                  <a:schemeClr val="tx1"/>
                </a:solidFill>
                <a:latin typeface="Arial" panose="020B0604020202020204" pitchFamily="34" charset="0"/>
                <a:ea typeface="ＭＳ Ｐゴシック" panose="020B0600070205080204" pitchFamily="34" charset="-128"/>
              </a:defRPr>
            </a:lvl2pPr>
            <a:lvl3pPr marL="1143000" indent="-228600">
              <a:defRPr sz="2800">
                <a:solidFill>
                  <a:schemeClr val="tx1"/>
                </a:solidFill>
                <a:latin typeface="Arial" panose="020B0604020202020204" pitchFamily="34" charset="0"/>
                <a:ea typeface="ＭＳ Ｐゴシック" panose="020B0600070205080204" pitchFamily="34" charset="-128"/>
              </a:defRPr>
            </a:lvl3pPr>
            <a:lvl4pPr marL="1600200" indent="-228600">
              <a:defRPr sz="2800">
                <a:solidFill>
                  <a:schemeClr val="tx1"/>
                </a:solidFill>
                <a:latin typeface="Arial" panose="020B0604020202020204" pitchFamily="34" charset="0"/>
                <a:ea typeface="ＭＳ Ｐゴシック" panose="020B0600070205080204" pitchFamily="34" charset="-128"/>
              </a:defRPr>
            </a:lvl4pPr>
            <a:lvl5pPr marL="2057400" indent="-228600">
              <a:defRPr sz="28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9pPr>
          </a:lstStyle>
          <a:p>
            <a:fld id="{7A4BA71B-0A5E-48BF-8103-E8B50AAEB9AD}" type="slidenum">
              <a:rPr lang="en-US" altLang="en-US" sz="1200" smtClean="0"/>
              <a:pPr/>
              <a:t>45</a:t>
            </a:fld>
            <a:endParaRPr lang="en-US" altLang="en-US" sz="1200" smtClean="0"/>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p:spPr>
        <p:txBody>
          <a:bodyPr/>
          <a:lstStyle/>
          <a:p>
            <a:pPr eaLnBrk="1" hangingPunct="1"/>
            <a:endParaRPr lang="en-US" altLang="en-US" smtClean="0">
              <a:latin typeface="Arial" panose="020B0604020202020204" pitchFamily="34"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lvl1pPr>
              <a:defRPr sz="2800">
                <a:solidFill>
                  <a:schemeClr val="tx1"/>
                </a:solidFill>
                <a:latin typeface="Arial" panose="020B0604020202020204" pitchFamily="34" charset="0"/>
                <a:ea typeface="ＭＳ Ｐゴシック" panose="020B0600070205080204" pitchFamily="34" charset="-128"/>
              </a:defRPr>
            </a:lvl1pPr>
            <a:lvl2pPr marL="742950" indent="-285750">
              <a:defRPr sz="2800">
                <a:solidFill>
                  <a:schemeClr val="tx1"/>
                </a:solidFill>
                <a:latin typeface="Arial" panose="020B0604020202020204" pitchFamily="34" charset="0"/>
                <a:ea typeface="ＭＳ Ｐゴシック" panose="020B0600070205080204" pitchFamily="34" charset="-128"/>
              </a:defRPr>
            </a:lvl2pPr>
            <a:lvl3pPr marL="1143000" indent="-228600">
              <a:defRPr sz="2800">
                <a:solidFill>
                  <a:schemeClr val="tx1"/>
                </a:solidFill>
                <a:latin typeface="Arial" panose="020B0604020202020204" pitchFamily="34" charset="0"/>
                <a:ea typeface="ＭＳ Ｐゴシック" panose="020B0600070205080204" pitchFamily="34" charset="-128"/>
              </a:defRPr>
            </a:lvl3pPr>
            <a:lvl4pPr marL="1600200" indent="-228600">
              <a:defRPr sz="2800">
                <a:solidFill>
                  <a:schemeClr val="tx1"/>
                </a:solidFill>
                <a:latin typeface="Arial" panose="020B0604020202020204" pitchFamily="34" charset="0"/>
                <a:ea typeface="ＭＳ Ｐゴシック" panose="020B0600070205080204" pitchFamily="34" charset="-128"/>
              </a:defRPr>
            </a:lvl4pPr>
            <a:lvl5pPr marL="2057400" indent="-228600">
              <a:defRPr sz="28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9pPr>
          </a:lstStyle>
          <a:p>
            <a:fld id="{4846AF16-C3FD-4AC0-A052-9AE33C81C572}" type="slidenum">
              <a:rPr lang="en-US" altLang="en-US" sz="1200" smtClean="0"/>
              <a:pPr/>
              <a:t>46</a:t>
            </a:fld>
            <a:endParaRPr lang="en-US" altLang="en-US" sz="1200" smtClean="0"/>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p:spPr>
        <p:txBody>
          <a:bodyPr/>
          <a:lstStyle/>
          <a:p>
            <a:pPr eaLnBrk="1" hangingPunct="1"/>
            <a:r>
              <a:rPr lang="en-US" altLang="en-US" smtClean="0">
                <a:latin typeface="Arial" panose="020B0604020202020204" pitchFamily="34" charset="0"/>
              </a:rPr>
              <a:t>SWITCH:  transition to Christy</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p:spPr>
        <p:txBody>
          <a:bodyPr/>
          <a:lstStyle>
            <a:lvl1pPr>
              <a:defRPr sz="2800">
                <a:solidFill>
                  <a:schemeClr val="tx1"/>
                </a:solidFill>
                <a:latin typeface="Arial" panose="020B0604020202020204" pitchFamily="34" charset="0"/>
                <a:ea typeface="ＭＳ Ｐゴシック" panose="020B0600070205080204" pitchFamily="34" charset="-128"/>
              </a:defRPr>
            </a:lvl1pPr>
            <a:lvl2pPr marL="742950" indent="-285750">
              <a:defRPr sz="2800">
                <a:solidFill>
                  <a:schemeClr val="tx1"/>
                </a:solidFill>
                <a:latin typeface="Arial" panose="020B0604020202020204" pitchFamily="34" charset="0"/>
                <a:ea typeface="ＭＳ Ｐゴシック" panose="020B0600070205080204" pitchFamily="34" charset="-128"/>
              </a:defRPr>
            </a:lvl2pPr>
            <a:lvl3pPr marL="1143000" indent="-228600">
              <a:defRPr sz="2800">
                <a:solidFill>
                  <a:schemeClr val="tx1"/>
                </a:solidFill>
                <a:latin typeface="Arial" panose="020B0604020202020204" pitchFamily="34" charset="0"/>
                <a:ea typeface="ＭＳ Ｐゴシック" panose="020B0600070205080204" pitchFamily="34" charset="-128"/>
              </a:defRPr>
            </a:lvl3pPr>
            <a:lvl4pPr marL="1600200" indent="-228600">
              <a:defRPr sz="2800">
                <a:solidFill>
                  <a:schemeClr val="tx1"/>
                </a:solidFill>
                <a:latin typeface="Arial" panose="020B0604020202020204" pitchFamily="34" charset="0"/>
                <a:ea typeface="ＭＳ Ｐゴシック" panose="020B0600070205080204" pitchFamily="34" charset="-128"/>
              </a:defRPr>
            </a:lvl4pPr>
            <a:lvl5pPr marL="2057400" indent="-228600">
              <a:defRPr sz="28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9pPr>
          </a:lstStyle>
          <a:p>
            <a:fld id="{AC58AF11-FF23-4765-B327-F64C0BB8994C}" type="slidenum">
              <a:rPr lang="en-US" altLang="en-US" sz="1200" smtClean="0"/>
              <a:pPr/>
              <a:t>47</a:t>
            </a:fld>
            <a:endParaRPr lang="en-US" altLang="en-US" sz="1200" smtClean="0"/>
          </a:p>
        </p:txBody>
      </p:sp>
      <p:sp>
        <p:nvSpPr>
          <p:cNvPr id="82947" name="Rectangle 2"/>
          <p:cNvSpPr>
            <a:spLocks noGrp="1" noRot="1" noChangeAspect="1" noChangeArrowheads="1" noTextEdit="1"/>
          </p:cNvSpPr>
          <p:nvPr>
            <p:ph type="sldImg"/>
          </p:nvPr>
        </p:nvSpPr>
        <p:spPr>
          <a:ln/>
        </p:spPr>
      </p:sp>
      <p:sp>
        <p:nvSpPr>
          <p:cNvPr id="82948" name="Rectangle 3"/>
          <p:cNvSpPr>
            <a:spLocks noGrp="1" noChangeArrowheads="1"/>
          </p:cNvSpPr>
          <p:nvPr>
            <p:ph type="body" idx="1"/>
          </p:nvPr>
        </p:nvSpPr>
        <p:spPr>
          <a:noFill/>
        </p:spPr>
        <p:txBody>
          <a:bodyPr/>
          <a:lstStyle/>
          <a:p>
            <a:pPr eaLnBrk="1" hangingPunct="1"/>
            <a:r>
              <a:rPr lang="en-US" altLang="en-US" smtClean="0">
                <a:latin typeface="Arial" panose="020B0604020202020204" pitchFamily="34" charset="0"/>
              </a:rPr>
              <a:t>Information is also in Student Handbook.</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TextEdit="1"/>
          </p:cNvSpPr>
          <p:nvPr>
            <p:ph type="sldImg"/>
          </p:nvPr>
        </p:nvSpPr>
        <p:spPr>
          <a:ln/>
        </p:spPr>
      </p:sp>
      <p:sp>
        <p:nvSpPr>
          <p:cNvPr id="89091" name="Notes Placeholder 2"/>
          <p:cNvSpPr>
            <a:spLocks noGrp="1"/>
          </p:cNvSpPr>
          <p:nvPr>
            <p:ph type="body" idx="1"/>
          </p:nvPr>
        </p:nvSpPr>
        <p:spPr>
          <a:noFill/>
        </p:spPr>
        <p:txBody>
          <a:bodyPr/>
          <a:lstStyle/>
          <a:p>
            <a:r>
              <a:rPr lang="en-US" altLang="en-US" sz="1800" smtClean="0">
                <a:solidFill>
                  <a:srgbClr val="FFFF00"/>
                </a:solidFill>
                <a:latin typeface="Arial" panose="020B0604020202020204" pitchFamily="34" charset="0"/>
              </a:rPr>
              <a:t>Use Anteater, Peter The #12345678 for DEMO Or use Video Tutorial</a:t>
            </a:r>
          </a:p>
        </p:txBody>
      </p:sp>
      <p:sp>
        <p:nvSpPr>
          <p:cNvPr id="89092" name="Slide Number Placeholder 3"/>
          <p:cNvSpPr>
            <a:spLocks noGrp="1"/>
          </p:cNvSpPr>
          <p:nvPr>
            <p:ph type="sldNum" sz="quarter" idx="5"/>
          </p:nvPr>
        </p:nvSpPr>
        <p:spPr>
          <a:noFill/>
        </p:spPr>
        <p:txBody>
          <a:bodyPr/>
          <a:lstStyle>
            <a:lvl1pPr>
              <a:defRPr sz="2800">
                <a:solidFill>
                  <a:schemeClr val="tx1"/>
                </a:solidFill>
                <a:latin typeface="Arial" panose="020B0604020202020204" pitchFamily="34" charset="0"/>
                <a:ea typeface="ＭＳ Ｐゴシック" panose="020B0600070205080204" pitchFamily="34" charset="-128"/>
              </a:defRPr>
            </a:lvl1pPr>
            <a:lvl2pPr marL="742950" indent="-285750">
              <a:defRPr sz="2800">
                <a:solidFill>
                  <a:schemeClr val="tx1"/>
                </a:solidFill>
                <a:latin typeface="Arial" panose="020B0604020202020204" pitchFamily="34" charset="0"/>
                <a:ea typeface="ＭＳ Ｐゴシック" panose="020B0600070205080204" pitchFamily="34" charset="-128"/>
              </a:defRPr>
            </a:lvl2pPr>
            <a:lvl3pPr marL="1143000" indent="-228600">
              <a:defRPr sz="2800">
                <a:solidFill>
                  <a:schemeClr val="tx1"/>
                </a:solidFill>
                <a:latin typeface="Arial" panose="020B0604020202020204" pitchFamily="34" charset="0"/>
                <a:ea typeface="ＭＳ Ｐゴシック" panose="020B0600070205080204" pitchFamily="34" charset="-128"/>
              </a:defRPr>
            </a:lvl3pPr>
            <a:lvl4pPr marL="1600200" indent="-228600">
              <a:defRPr sz="2800">
                <a:solidFill>
                  <a:schemeClr val="tx1"/>
                </a:solidFill>
                <a:latin typeface="Arial" panose="020B0604020202020204" pitchFamily="34" charset="0"/>
                <a:ea typeface="ＭＳ Ｐゴシック" panose="020B0600070205080204" pitchFamily="34" charset="-128"/>
              </a:defRPr>
            </a:lvl4pPr>
            <a:lvl5pPr marL="2057400" indent="-228600">
              <a:defRPr sz="28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9pPr>
          </a:lstStyle>
          <a:p>
            <a:fld id="{E6F4429E-CB8F-4818-8367-A057AD098549}" type="slidenum">
              <a:rPr lang="en-US" altLang="en-US" sz="1200" smtClean="0"/>
              <a:pPr/>
              <a:t>52</a:t>
            </a:fld>
            <a:endParaRPr lang="en-US" altLang="en-US" sz="1200"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p:spPr>
        <p:txBody>
          <a:bodyPr/>
          <a:lstStyle>
            <a:lvl1pPr>
              <a:defRPr sz="2800">
                <a:solidFill>
                  <a:schemeClr val="tx1"/>
                </a:solidFill>
                <a:latin typeface="Arial" panose="020B0604020202020204" pitchFamily="34" charset="0"/>
                <a:ea typeface="ＭＳ Ｐゴシック" panose="020B0600070205080204" pitchFamily="34" charset="-128"/>
              </a:defRPr>
            </a:lvl1pPr>
            <a:lvl2pPr marL="742950" indent="-285750">
              <a:defRPr sz="2800">
                <a:solidFill>
                  <a:schemeClr val="tx1"/>
                </a:solidFill>
                <a:latin typeface="Arial" panose="020B0604020202020204" pitchFamily="34" charset="0"/>
                <a:ea typeface="ＭＳ Ｐゴシック" panose="020B0600070205080204" pitchFamily="34" charset="-128"/>
              </a:defRPr>
            </a:lvl2pPr>
            <a:lvl3pPr marL="1143000" indent="-228600">
              <a:defRPr sz="2800">
                <a:solidFill>
                  <a:schemeClr val="tx1"/>
                </a:solidFill>
                <a:latin typeface="Arial" panose="020B0604020202020204" pitchFamily="34" charset="0"/>
                <a:ea typeface="ＭＳ Ｐゴシック" panose="020B0600070205080204" pitchFamily="34" charset="-128"/>
              </a:defRPr>
            </a:lvl3pPr>
            <a:lvl4pPr marL="1600200" indent="-228600">
              <a:defRPr sz="2800">
                <a:solidFill>
                  <a:schemeClr val="tx1"/>
                </a:solidFill>
                <a:latin typeface="Arial" panose="020B0604020202020204" pitchFamily="34" charset="0"/>
                <a:ea typeface="ＭＳ Ｐゴシック" panose="020B0600070205080204" pitchFamily="34" charset="-128"/>
              </a:defRPr>
            </a:lvl4pPr>
            <a:lvl5pPr marL="2057400" indent="-228600">
              <a:defRPr sz="28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9pPr>
          </a:lstStyle>
          <a:p>
            <a:fld id="{D4C2EC99-C0A6-4224-8AA5-36F3DEF7F93D}" type="slidenum">
              <a:rPr lang="en-US" altLang="en-US" sz="1200" smtClean="0"/>
              <a:pPr/>
              <a:t>58</a:t>
            </a:fld>
            <a:endParaRPr lang="en-US" altLang="en-US" sz="1200" smtClean="0"/>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p:spPr>
        <p:txBody>
          <a:bodyPr/>
          <a:lstStyle/>
          <a:p>
            <a:pPr eaLnBrk="1" hangingPunct="1"/>
            <a:endParaRPr lang="en-US" altLang="en-US" dirty="0" smtClean="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10946" name="Rectangle 2"/>
          <p:cNvSpPr>
            <a:spLocks noGrp="1" noChangeArrowheads="1"/>
          </p:cNvSpPr>
          <p:nvPr>
            <p:ph type="ctrTitle" sz="quarter"/>
          </p:nvPr>
        </p:nvSpPr>
        <p:spPr>
          <a:xfrm>
            <a:off x="685800" y="1676400"/>
            <a:ext cx="7772400" cy="1828800"/>
          </a:xfrm>
          <a:effectLst>
            <a:outerShdw dist="35915" dir="16979978" algn="ctr" rotWithShape="0">
              <a:srgbClr val="808080">
                <a:alpha val="75000"/>
              </a:srgbClr>
            </a:outerShdw>
          </a:effectLst>
        </p:spPr>
        <p:txBody>
          <a:bodyPr/>
          <a:lstStyle>
            <a:lvl1pPr>
              <a:defRPr/>
            </a:lvl1pPr>
          </a:lstStyle>
          <a:p>
            <a:pPr lvl="0"/>
            <a:r>
              <a:rPr lang="en-US" noProof="0" smtClean="0"/>
              <a:t>Click to edit Master title style</a:t>
            </a:r>
          </a:p>
        </p:txBody>
      </p:sp>
      <p:sp>
        <p:nvSpPr>
          <p:cNvPr id="210947" name="Rectangle 3"/>
          <p:cNvSpPr>
            <a:spLocks noGrp="1" noChangeArrowheads="1"/>
          </p:cNvSpPr>
          <p:nvPr>
            <p:ph type="subTitle" sz="quarter" idx="1"/>
          </p:nvPr>
        </p:nvSpPr>
        <p:spPr>
          <a:xfrm>
            <a:off x="1371600" y="3886200"/>
            <a:ext cx="6400800" cy="1752600"/>
          </a:xfrm>
          <a:effectLst>
            <a:outerShdw dist="25399" dir="16979931" algn="ctr" rotWithShape="0">
              <a:srgbClr val="808080">
                <a:alpha val="75000"/>
              </a:srgbClr>
            </a:outerShdw>
          </a:effectLst>
        </p:spPr>
        <p:txBody>
          <a:bodyPr/>
          <a:lstStyle>
            <a:lvl1pPr marL="0" indent="0" algn="ctr">
              <a:buFont typeface="Wingdings" pitchFamily="2" charset="2"/>
              <a:buNone/>
              <a:defRPr/>
            </a:lvl1pPr>
          </a:lstStyle>
          <a:p>
            <a:pPr lvl="0"/>
            <a:r>
              <a:rPr lang="en-US" noProof="0" smtClean="0"/>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7E6110D-5EF5-496E-9067-1E489A1307D0}" type="slidenum">
              <a:rPr lang="en-US"/>
              <a:pPr>
                <a:defRPr/>
              </a:pPr>
              <a:t>‹#›</a:t>
            </a:fld>
            <a:endParaRPr lang="en-US"/>
          </a:p>
        </p:txBody>
      </p:sp>
    </p:spTree>
    <p:extLst>
      <p:ext uri="{BB962C8B-B14F-4D97-AF65-F5344CB8AC3E}">
        <p14:creationId xmlns:p14="http://schemas.microsoft.com/office/powerpoint/2010/main" val="2186926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E3B5851-62ED-46B7-8210-B92198A377CF}" type="slidenum">
              <a:rPr lang="en-US"/>
              <a:pPr>
                <a:defRPr/>
              </a:pPr>
              <a:t>‹#›</a:t>
            </a:fld>
            <a:endParaRPr lang="en-US"/>
          </a:p>
        </p:txBody>
      </p:sp>
    </p:spTree>
    <p:extLst>
      <p:ext uri="{BB962C8B-B14F-4D97-AF65-F5344CB8AC3E}">
        <p14:creationId xmlns:p14="http://schemas.microsoft.com/office/powerpoint/2010/main" val="30052939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99ED59C-61A7-4B48-8429-1B0C0062F1CB}" type="slidenum">
              <a:rPr lang="en-US"/>
              <a:pPr>
                <a:defRPr/>
              </a:pPr>
              <a:t>‹#›</a:t>
            </a:fld>
            <a:endParaRPr lang="en-US"/>
          </a:p>
        </p:txBody>
      </p:sp>
    </p:spTree>
    <p:extLst>
      <p:ext uri="{BB962C8B-B14F-4D97-AF65-F5344CB8AC3E}">
        <p14:creationId xmlns:p14="http://schemas.microsoft.com/office/powerpoint/2010/main" val="3063637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812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1989D55D-7BCA-4C71-B7FA-B5EE2CC573CD}" type="slidenum">
              <a:rPr lang="en-US"/>
              <a:pPr>
                <a:defRPr/>
              </a:pPr>
              <a:t>‹#›</a:t>
            </a:fld>
            <a:endParaRPr lang="en-US"/>
          </a:p>
        </p:txBody>
      </p:sp>
    </p:spTree>
    <p:extLst>
      <p:ext uri="{BB962C8B-B14F-4D97-AF65-F5344CB8AC3E}">
        <p14:creationId xmlns:p14="http://schemas.microsoft.com/office/powerpoint/2010/main" val="35265301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7074BF3A-EB08-47D4-B0B2-894EA075B7B8}" type="slidenum">
              <a:rPr lang="en-US"/>
              <a:pPr>
                <a:defRPr/>
              </a:pPr>
              <a:t>‹#›</a:t>
            </a:fld>
            <a:endParaRPr lang="en-US"/>
          </a:p>
        </p:txBody>
      </p:sp>
    </p:spTree>
    <p:extLst>
      <p:ext uri="{BB962C8B-B14F-4D97-AF65-F5344CB8AC3E}">
        <p14:creationId xmlns:p14="http://schemas.microsoft.com/office/powerpoint/2010/main" val="22857423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DE133394-6863-4A59-9EB4-4EB61F6C8E50}" type="slidenum">
              <a:rPr lang="en-US"/>
              <a:pPr>
                <a:defRPr/>
              </a:pPr>
              <a:t>‹#›</a:t>
            </a:fld>
            <a:endParaRPr lang="en-US"/>
          </a:p>
        </p:txBody>
      </p:sp>
    </p:spTree>
    <p:extLst>
      <p:ext uri="{BB962C8B-B14F-4D97-AF65-F5344CB8AC3E}">
        <p14:creationId xmlns:p14="http://schemas.microsoft.com/office/powerpoint/2010/main" val="40718927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1F923C8-6E93-47B2-B9F1-2051496C25CE}" type="slidenum">
              <a:rPr lang="en-US"/>
              <a:pPr>
                <a:defRPr/>
              </a:pPr>
              <a:t>‹#›</a:t>
            </a:fld>
            <a:endParaRPr lang="en-US"/>
          </a:p>
        </p:txBody>
      </p:sp>
    </p:spTree>
    <p:extLst>
      <p:ext uri="{BB962C8B-B14F-4D97-AF65-F5344CB8AC3E}">
        <p14:creationId xmlns:p14="http://schemas.microsoft.com/office/powerpoint/2010/main" val="24479370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C9F2C8D4-62D4-4AA1-AD17-1CE4EF79FFEE}" type="slidenum">
              <a:rPr lang="en-US"/>
              <a:pPr>
                <a:defRPr/>
              </a:pPr>
              <a:t>‹#›</a:t>
            </a:fld>
            <a:endParaRPr lang="en-US"/>
          </a:p>
        </p:txBody>
      </p:sp>
    </p:spTree>
    <p:extLst>
      <p:ext uri="{BB962C8B-B14F-4D97-AF65-F5344CB8AC3E}">
        <p14:creationId xmlns:p14="http://schemas.microsoft.com/office/powerpoint/2010/main" val="3958629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AFC1933-4018-441A-B917-64A503EF0E9B}" type="slidenum">
              <a:rPr lang="en-US"/>
              <a:pPr>
                <a:defRPr/>
              </a:pPr>
              <a:t>‹#›</a:t>
            </a:fld>
            <a:endParaRPr lang="en-US"/>
          </a:p>
        </p:txBody>
      </p:sp>
    </p:spTree>
    <p:extLst>
      <p:ext uri="{BB962C8B-B14F-4D97-AF65-F5344CB8AC3E}">
        <p14:creationId xmlns:p14="http://schemas.microsoft.com/office/powerpoint/2010/main" val="30267498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9DC5019-710F-4991-8713-D634552910BB}" type="slidenum">
              <a:rPr lang="en-US"/>
              <a:pPr>
                <a:defRPr/>
              </a:pPr>
              <a:t>‹#›</a:t>
            </a:fld>
            <a:endParaRPr lang="en-US"/>
          </a:p>
        </p:txBody>
      </p:sp>
    </p:spTree>
    <p:extLst>
      <p:ext uri="{BB962C8B-B14F-4D97-AF65-F5344CB8AC3E}">
        <p14:creationId xmlns:p14="http://schemas.microsoft.com/office/powerpoint/2010/main" val="24954039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381000"/>
            <a:ext cx="2057400" cy="5715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381000"/>
            <a:ext cx="6019800" cy="5715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09F0943-BE26-45AB-8B59-FD683176B4E3}" type="slidenum">
              <a:rPr lang="en-US"/>
              <a:pPr>
                <a:defRPr/>
              </a:pPr>
              <a:t>‹#›</a:t>
            </a:fld>
            <a:endParaRPr lang="en-US"/>
          </a:p>
        </p:txBody>
      </p:sp>
    </p:spTree>
    <p:extLst>
      <p:ext uri="{BB962C8B-B14F-4D97-AF65-F5344CB8AC3E}">
        <p14:creationId xmlns:p14="http://schemas.microsoft.com/office/powerpoint/2010/main" val="42855602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3716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981200"/>
            <a:ext cx="40386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40386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3E42BBC-78FB-4DA9-8B2F-6C73A7DFB7E5}" type="slidenum">
              <a:rPr lang="en-US"/>
              <a:pPr>
                <a:defRPr/>
              </a:pPr>
              <a:t>‹#›</a:t>
            </a:fld>
            <a:endParaRPr lang="en-US"/>
          </a:p>
        </p:txBody>
      </p:sp>
    </p:spTree>
    <p:extLst>
      <p:ext uri="{BB962C8B-B14F-4D97-AF65-F5344CB8AC3E}">
        <p14:creationId xmlns:p14="http://schemas.microsoft.com/office/powerpoint/2010/main" val="27560323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3716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81200"/>
            <a:ext cx="40386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648200" y="1981200"/>
            <a:ext cx="40386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67EB5F5-9819-42FE-8370-AB21D26D2E4C}" type="slidenum">
              <a:rPr lang="en-US"/>
              <a:pPr>
                <a:defRPr/>
              </a:pPr>
              <a:t>‹#›</a:t>
            </a:fld>
            <a:endParaRPr lang="en-US"/>
          </a:p>
        </p:txBody>
      </p:sp>
    </p:spTree>
    <p:extLst>
      <p:ext uri="{BB962C8B-B14F-4D97-AF65-F5344CB8AC3E}">
        <p14:creationId xmlns:p14="http://schemas.microsoft.com/office/powerpoint/2010/main" val="1496551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381000"/>
            <a:ext cx="8229600" cy="1371600"/>
          </a:xfrm>
          <a:prstGeom prst="rect">
            <a:avLst/>
          </a:prstGeom>
          <a:noFill/>
          <a:ln>
            <a:noFill/>
          </a:ln>
          <a:effectLst>
            <a:outerShdw dist="35907" dir="16979964" algn="ctr" rotWithShape="0">
              <a:srgbClr val="808080">
                <a:alpha val="7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457200" y="1981200"/>
            <a:ext cx="8229600" cy="4114800"/>
          </a:xfrm>
          <a:prstGeom prst="rect">
            <a:avLst/>
          </a:prstGeom>
          <a:noFill/>
          <a:ln>
            <a:noFill/>
          </a:ln>
          <a:effectLst>
            <a:outerShdw dist="25400" dir="16979900" algn="ctr" rotWithShape="0">
              <a:srgbClr val="808080">
                <a:alpha val="7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20992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400">
                <a:latin typeface="Arial" charset="0"/>
              </a:defRPr>
            </a:lvl1pPr>
          </a:lstStyle>
          <a:p>
            <a:pPr>
              <a:defRPr/>
            </a:pPr>
            <a:endParaRPr lang="en-US"/>
          </a:p>
        </p:txBody>
      </p:sp>
      <p:sp>
        <p:nvSpPr>
          <p:cNvPr id="20992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400">
                <a:latin typeface="Arial" charset="0"/>
              </a:defRPr>
            </a:lvl1pPr>
          </a:lstStyle>
          <a:p>
            <a:pPr>
              <a:defRPr/>
            </a:pPr>
            <a:endParaRPr lang="en-US"/>
          </a:p>
        </p:txBody>
      </p:sp>
      <p:sp>
        <p:nvSpPr>
          <p:cNvPr id="20992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400"/>
            </a:lvl1pPr>
          </a:lstStyle>
          <a:p>
            <a:pPr>
              <a:defRPr/>
            </a:pPr>
            <a:fld id="{BBB0F68E-0677-472C-BC18-B555E68FEEF5}" type="slidenum">
              <a:rPr lang="en-US"/>
              <a:pPr>
                <a:defRPr/>
              </a:pPr>
              <a:t>‹#›</a:t>
            </a:fld>
            <a:endParaRPr lang="en-US"/>
          </a:p>
        </p:txBody>
      </p:sp>
    </p:spTree>
  </p:cSld>
  <p:clrMap bg1="dk2" tx1="lt1" bg2="dk1" tx2="lt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66" r:id="rId11"/>
    <p:sldLayoutId id="2147483767" r:id="rId12"/>
    <p:sldLayoutId id="2147483768" r:id="rId13"/>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lr>
          <a:schemeClr val="hlink"/>
        </a:buClr>
        <a:buSzPct val="65000"/>
        <a:buFont typeface="Wingdings" panose="05000000000000000000"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folHlink"/>
        </a:buClr>
        <a:buSzPct val="65000"/>
        <a:buFont typeface="Wingdings" panose="05000000000000000000" pitchFamily="2" charset="2"/>
        <a:buChar char="n"/>
        <a:defRPr sz="2800">
          <a:solidFill>
            <a:schemeClr val="tx1"/>
          </a:solidFill>
          <a:latin typeface="+mn-lt"/>
        </a:defRPr>
      </a:lvl2pPr>
      <a:lvl3pPr marL="1143000" indent="-228600" algn="l" rtl="0" eaLnBrk="0" fontAlgn="base" hangingPunct="0">
        <a:spcBef>
          <a:spcPct val="20000"/>
        </a:spcBef>
        <a:spcAft>
          <a:spcPct val="0"/>
        </a:spcAft>
        <a:buClr>
          <a:schemeClr val="hlink"/>
        </a:buClr>
        <a:buSzPct val="65000"/>
        <a:buFont typeface="Wingdings" panose="05000000000000000000" pitchFamily="2" charset="2"/>
        <a:buChar char="n"/>
        <a:defRPr sz="2400">
          <a:solidFill>
            <a:schemeClr val="tx1"/>
          </a:solidFill>
          <a:latin typeface="+mn-lt"/>
        </a:defRPr>
      </a:lvl3pPr>
      <a:lvl4pPr marL="1600200" indent="-228600" algn="l" rtl="0" eaLnBrk="0" fontAlgn="base" hangingPunct="0">
        <a:spcBef>
          <a:spcPct val="20000"/>
        </a:spcBef>
        <a:spcAft>
          <a:spcPct val="0"/>
        </a:spcAft>
        <a:buClr>
          <a:schemeClr val="folHlink"/>
        </a:buClr>
        <a:buSzPct val="65000"/>
        <a:buFont typeface="Wingdings" panose="05000000000000000000" pitchFamily="2" charset="2"/>
        <a:buChar char="n"/>
        <a:defRPr sz="2000">
          <a:solidFill>
            <a:schemeClr val="tx1"/>
          </a:solidFill>
          <a:latin typeface="+mn-lt"/>
        </a:defRPr>
      </a:lvl4pPr>
      <a:lvl5pPr marL="2057400" indent="-228600" algn="l" rtl="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mn-lt"/>
        </a:defRPr>
      </a:lvl5pPr>
      <a:lvl6pPr marL="2514600" indent="-228600" algn="l" rtl="0" fontAlgn="base">
        <a:spcBef>
          <a:spcPct val="20000"/>
        </a:spcBef>
        <a:spcAft>
          <a:spcPct val="0"/>
        </a:spcAft>
        <a:buClr>
          <a:schemeClr val="hlink"/>
        </a:buClr>
        <a:buSzPct val="65000"/>
        <a:buFont typeface="Wingdings" pitchFamily="2" charset="2"/>
        <a:buChar char="n"/>
        <a:defRPr sz="2000">
          <a:solidFill>
            <a:schemeClr val="tx1"/>
          </a:solidFill>
          <a:latin typeface="+mn-lt"/>
        </a:defRPr>
      </a:lvl6pPr>
      <a:lvl7pPr marL="2971800" indent="-228600" algn="l" rtl="0" fontAlgn="base">
        <a:spcBef>
          <a:spcPct val="20000"/>
        </a:spcBef>
        <a:spcAft>
          <a:spcPct val="0"/>
        </a:spcAft>
        <a:buClr>
          <a:schemeClr val="hlink"/>
        </a:buClr>
        <a:buSzPct val="65000"/>
        <a:buFont typeface="Wingdings" pitchFamily="2" charset="2"/>
        <a:buChar char="n"/>
        <a:defRPr sz="2000">
          <a:solidFill>
            <a:schemeClr val="tx1"/>
          </a:solidFill>
          <a:latin typeface="+mn-lt"/>
        </a:defRPr>
      </a:lvl7pPr>
      <a:lvl8pPr marL="3429000" indent="-228600" algn="l" rtl="0" fontAlgn="base">
        <a:spcBef>
          <a:spcPct val="20000"/>
        </a:spcBef>
        <a:spcAft>
          <a:spcPct val="0"/>
        </a:spcAft>
        <a:buClr>
          <a:schemeClr val="hlink"/>
        </a:buClr>
        <a:buSzPct val="65000"/>
        <a:buFont typeface="Wingdings" pitchFamily="2" charset="2"/>
        <a:buChar char="n"/>
        <a:defRPr sz="2000">
          <a:solidFill>
            <a:schemeClr val="tx1"/>
          </a:solidFill>
          <a:latin typeface="+mn-lt"/>
        </a:defRPr>
      </a:lvl8pPr>
      <a:lvl9pPr marL="3886200" indent="-228600" algn="l" rtl="0" fontAlgn="base">
        <a:spcBef>
          <a:spcPct val="20000"/>
        </a:spcBef>
        <a:spcAft>
          <a:spcPct val="0"/>
        </a:spcAft>
        <a:buClr>
          <a:schemeClr val="hlink"/>
        </a:buClr>
        <a:buSzPct val="65000"/>
        <a:buFont typeface="Wingdings" pitchFamily="2" charset="2"/>
        <a:buChar char="n"/>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hyperlink" Target="http://www.thehill.uci.edu/" TargetMode="External"/><Relationship Id="rId4" Type="http://schemas.openxmlformats.org/officeDocument/2006/relationships/hyperlink" Target="http://www.newstudents.uci.edu/"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www.shc.uci.edu/Health_Insurance_Privacy/USHIP-StudentHealthCenter-UCI.aspx"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hyperlink" Target="http://www.shc.uci.edu/"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mailto:myadmissionsapplication@uci.edu"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earch.dos.uci.edu/welcomeweek/" TargetMode="External"/><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websoc.reg.uci.edu/perl/WebSoc"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hyperlink" Target="http://www.reg.uci.edu/registrar/soc/webreg.html" TargetMode="Externa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reg.uci.edu/registrar/soc/webreg.html"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hyperlink" Target="http://www.reg.uci.edu/studentaccess/" TargetMode="Externa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ebsoc.reg.uci.edu/perl/WebSoc"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hyperlink" Target="http://plaza.eng.uci.edu/"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4.xml"/><Relationship Id="rId1" Type="http://schemas.openxmlformats.org/officeDocument/2006/relationships/vmlDrawing" Target="../drawings/vmlDrawing1.vml"/><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3" Type="http://schemas.openxmlformats.org/officeDocument/2006/relationships/hyperlink" Target="http://www.career.uci.edu/ps"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hyperlink" Target="http://www.asuci.uci.edu/"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4.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26.xml.rels><?xml version="1.0" encoding="UTF-8" standalone="yes"?>
<Relationships xmlns="http://schemas.openxmlformats.org/package/2006/relationships"><Relationship Id="rId2" Type="http://schemas.openxmlformats.org/officeDocument/2006/relationships/hyperlink" Target="http://www.eng.uci.edu/"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8.xml"/><Relationship Id="rId6" Type="http://schemas.openxmlformats.org/officeDocument/2006/relationships/image" Target="../media/image20.jpg"/><Relationship Id="rId5" Type="http://schemas.openxmlformats.org/officeDocument/2006/relationships/image" Target="../media/image19.jpeg"/><Relationship Id="rId4" Type="http://schemas.openxmlformats.org/officeDocument/2006/relationships/image" Target="../media/image18.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4.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3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hyperlink" Target="http://tech.uci.edu/access/faq.php" TargetMode="External"/><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http://www.eng.uci.edu/" TargetMode="External"/><Relationship Id="rId2" Type="http://schemas.openxmlformats.org/officeDocument/2006/relationships/hyperlink" Target="http://undergraduate.eng.uci.edu/" TargetMode="Externa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hyperlink" Target="mailto:CLKING@UCI.EDU" TargetMode="External"/><Relationship Id="rId2" Type="http://schemas.openxmlformats.org/officeDocument/2006/relationships/hyperlink" Target="mailto:CBARRIO1@UCI.EDU" TargetMode="External"/><Relationship Id="rId1" Type="http://schemas.openxmlformats.org/officeDocument/2006/relationships/slideLayout" Target="../slideLayouts/slideLayout2.xml"/><Relationship Id="rId6" Type="http://schemas.openxmlformats.org/officeDocument/2006/relationships/hyperlink" Target="mailto:UPATEL@UCI.EDU" TargetMode="External"/><Relationship Id="rId5" Type="http://schemas.openxmlformats.org/officeDocument/2006/relationships/hyperlink" Target="mailto:MITZI.ORME@UCI.EDU" TargetMode="External"/><Relationship Id="rId4" Type="http://schemas.openxmlformats.org/officeDocument/2006/relationships/hyperlink" Target="mailto:MSHYU@UCI.EDU" TargetMode="External"/></Relationships>
</file>

<file path=ppt/slides/_rels/slide5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hyperlink" Target="http://www.reg.uci.edu/" TargetMode="External"/><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hyperlink" Target="http://undergraduate.eng.uci.edu/webform/course-authorization" TargetMode="External"/><Relationship Id="rId2" Type="http://schemas.openxmlformats.org/officeDocument/2006/relationships/hyperlink" Target="http://undergraduate.eng.uci.edu/" TargetMode="Externa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hyperlink" Target="http://laptops.eng.uci.edu/instructional-computing/laptop-start-here" TargetMode="External"/><Relationship Id="rId2" Type="http://schemas.openxmlformats.org/officeDocument/2006/relationships/hyperlink" Target="http://laptops.eng.uci.edu/" TargetMode="External"/><Relationship Id="rId1" Type="http://schemas.openxmlformats.org/officeDocument/2006/relationships/slideLayout" Target="../slideLayouts/slideLayout2.xml"/><Relationship Id="rId4" Type="http://schemas.openxmlformats.org/officeDocument/2006/relationships/hyperlink" Target="http://laptops.eng.uci.edu/contact" TargetMode="External"/></Relationships>
</file>

<file path=ppt/slides/_rels/slide5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0" y="838200"/>
            <a:ext cx="5029200" cy="914400"/>
          </a:xfrm>
        </p:spPr>
        <p:txBody>
          <a:bodyPr/>
          <a:lstStyle/>
          <a:p>
            <a:r>
              <a:rPr lang="en-US" altLang="en-US" smtClean="0"/>
              <a:t> </a:t>
            </a:r>
          </a:p>
        </p:txBody>
      </p:sp>
      <p:sp>
        <p:nvSpPr>
          <p:cNvPr id="3" name="Content Placeholder 2"/>
          <p:cNvSpPr>
            <a:spLocks noGrp="1"/>
          </p:cNvSpPr>
          <p:nvPr>
            <p:ph idx="1"/>
          </p:nvPr>
        </p:nvSpPr>
        <p:spPr>
          <a:xfrm>
            <a:off x="457200" y="3124200"/>
            <a:ext cx="8229600" cy="2514600"/>
          </a:xfrm>
        </p:spPr>
        <p:txBody>
          <a:bodyPr/>
          <a:lstStyle/>
          <a:p>
            <a:pPr>
              <a:defRPr/>
            </a:pPr>
            <a:endParaRPr lang="en-US" altLang="en-US" dirty="0" smtClean="0"/>
          </a:p>
          <a:p>
            <a:pPr marL="0" indent="0">
              <a:buFont typeface="Wingdings" panose="05000000000000000000" pitchFamily="2" charset="2"/>
              <a:buNone/>
              <a:defRPr/>
            </a:pPr>
            <a:r>
              <a:rPr lang="en-US" altLang="en-US" dirty="0"/>
              <a:t> </a:t>
            </a:r>
            <a:r>
              <a:rPr lang="en-US" altLang="en-US" dirty="0" smtClean="0"/>
              <a:t>              </a:t>
            </a:r>
            <a:r>
              <a:rPr lang="en-US" altLang="en-US" dirty="0" smtClean="0"/>
              <a:t>  </a:t>
            </a:r>
          </a:p>
          <a:p>
            <a:pPr marL="0" indent="0">
              <a:buFont typeface="Wingdings" panose="05000000000000000000" pitchFamily="2" charset="2"/>
              <a:buNone/>
              <a:defRPr/>
            </a:pPr>
            <a:r>
              <a:rPr lang="en-US" altLang="en-US" dirty="0"/>
              <a:t> </a:t>
            </a:r>
            <a:r>
              <a:rPr lang="en-US" altLang="en-US" dirty="0" smtClean="0"/>
              <a:t>             </a:t>
            </a:r>
            <a:r>
              <a:rPr lang="en-US" altLang="en-US" sz="3600" dirty="0" smtClean="0"/>
              <a:t>New </a:t>
            </a:r>
            <a:r>
              <a:rPr lang="en-US" altLang="en-US" sz="3600" dirty="0" smtClean="0"/>
              <a:t>Student Orientation</a:t>
            </a:r>
            <a:br>
              <a:rPr lang="en-US" altLang="en-US" sz="3600" dirty="0" smtClean="0"/>
            </a:br>
            <a:r>
              <a:rPr lang="en-US" altLang="en-US" sz="3600" dirty="0" smtClean="0"/>
              <a:t>                       </a:t>
            </a:r>
            <a:r>
              <a:rPr lang="en-US" altLang="en-US" sz="3600" dirty="0" smtClean="0"/>
              <a:t>2017</a:t>
            </a:r>
            <a:r>
              <a:rPr lang="en-US" altLang="en-US" sz="3600" dirty="0" smtClean="0"/>
              <a:t>– 2018</a:t>
            </a:r>
            <a:endParaRPr lang="en-US" sz="3600" dirty="0"/>
          </a:p>
          <a:p>
            <a:pPr marL="0" indent="0">
              <a:buFont typeface="Wingdings" panose="05000000000000000000" pitchFamily="2" charset="2"/>
              <a:buNone/>
              <a:defRPr/>
            </a:pPr>
            <a:r>
              <a:rPr lang="en-US" altLang="en-US" sz="2400" dirty="0" smtClean="0"/>
              <a:t>                                                                                                                  </a:t>
            </a:r>
          </a:p>
          <a:p>
            <a:pPr marL="0" indent="0" algn="ctr" eaLnBrk="1" hangingPunct="1">
              <a:buNone/>
              <a:defRPr/>
            </a:pPr>
            <a:r>
              <a:rPr lang="en-US" sz="2000" dirty="0" smtClean="0"/>
              <a:t>http</a:t>
            </a:r>
            <a:r>
              <a:rPr lang="en-US" sz="2000" dirty="0"/>
              <a:t>://engineering.uci.edu/admissions/undergraduate/newly-admitted</a:t>
            </a:r>
          </a:p>
          <a:p>
            <a:pPr marL="0" indent="0" algn="ctr" eaLnBrk="1" hangingPunct="1">
              <a:buFont typeface="Wingdings" panose="05000000000000000000" pitchFamily="2" charset="2"/>
              <a:buNone/>
              <a:defRPr/>
            </a:pPr>
            <a:r>
              <a:rPr lang="en-US" altLang="en-US" sz="2000" dirty="0" smtClean="0">
                <a:solidFill>
                  <a:srgbClr val="FFFF00"/>
                </a:solidFill>
              </a:rPr>
              <a:t>Click </a:t>
            </a:r>
            <a:r>
              <a:rPr lang="en-US" altLang="en-US" sz="2000" dirty="0" smtClean="0">
                <a:solidFill>
                  <a:srgbClr val="FFFF00"/>
                </a:solidFill>
              </a:rPr>
              <a:t>‘2017 New Transfer Orientation’</a:t>
            </a:r>
          </a:p>
          <a:p>
            <a:pPr marL="0" indent="0">
              <a:buFont typeface="Wingdings" panose="05000000000000000000" pitchFamily="2" charset="2"/>
              <a:buNone/>
              <a:defRPr/>
            </a:pPr>
            <a:endParaRPr lang="en-US" altLang="en-US" sz="2400" dirty="0" smtClean="0"/>
          </a:p>
          <a:p>
            <a:pPr marL="0" indent="0">
              <a:buFont typeface="Wingdings" panose="05000000000000000000" pitchFamily="2" charset="2"/>
              <a:buNone/>
              <a:defRPr/>
            </a:pPr>
            <a:endParaRPr lang="en-US" sz="2400" dirty="0"/>
          </a:p>
        </p:txBody>
      </p:sp>
      <p:sp>
        <p:nvSpPr>
          <p:cNvPr id="4100" name="Slide Number Placeholder 3"/>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39510F08-E0BA-4A7C-BA79-CA29E22B1AD9}" type="slidenum">
              <a:rPr lang="en-US" altLang="en-US" sz="1400" smtClean="0"/>
              <a:pPr>
                <a:spcBef>
                  <a:spcPct val="0"/>
                </a:spcBef>
                <a:buClrTx/>
                <a:buSzTx/>
                <a:buFontTx/>
                <a:buNone/>
              </a:pPr>
              <a:t>1</a:t>
            </a:fld>
            <a:endParaRPr lang="en-US" altLang="en-US" sz="1400" dirty="0" smtClean="0"/>
          </a:p>
        </p:txBody>
      </p:sp>
      <p:pic>
        <p:nvPicPr>
          <p:cNvPr id="4101" name="Picture 9" descr="Visit-StudentCenter.jpg (1200×67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7350" y="304800"/>
            <a:ext cx="5829300"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US" altLang="en-US" smtClean="0"/>
              <a:t>Engineering Orientation Topics</a:t>
            </a:r>
          </a:p>
        </p:txBody>
      </p:sp>
      <p:sp>
        <p:nvSpPr>
          <p:cNvPr id="6147" name="Rectangle 3"/>
          <p:cNvSpPr>
            <a:spLocks noGrp="1" noChangeArrowheads="1"/>
          </p:cNvSpPr>
          <p:nvPr>
            <p:ph type="body" idx="1"/>
          </p:nvPr>
        </p:nvSpPr>
        <p:spPr>
          <a:xfrm>
            <a:off x="685800" y="1905000"/>
            <a:ext cx="7772400" cy="4495800"/>
          </a:xfrm>
        </p:spPr>
        <p:txBody>
          <a:bodyPr/>
          <a:lstStyle/>
          <a:p>
            <a:pPr eaLnBrk="1" hangingPunct="1">
              <a:lnSpc>
                <a:spcPct val="90000"/>
              </a:lnSpc>
              <a:defRPr/>
            </a:pPr>
            <a:r>
              <a:rPr lang="en-US" sz="2400" dirty="0" smtClean="0"/>
              <a:t>UCI Academic Structure</a:t>
            </a:r>
          </a:p>
          <a:p>
            <a:pPr eaLnBrk="1" hangingPunct="1">
              <a:lnSpc>
                <a:spcPct val="90000"/>
              </a:lnSpc>
              <a:defRPr/>
            </a:pPr>
            <a:r>
              <a:rPr lang="en-US" sz="2400" dirty="0" smtClean="0"/>
              <a:t>Preparing for the Fall quarter</a:t>
            </a:r>
          </a:p>
          <a:p>
            <a:pPr eaLnBrk="1" hangingPunct="1">
              <a:lnSpc>
                <a:spcPct val="90000"/>
              </a:lnSpc>
              <a:defRPr/>
            </a:pPr>
            <a:r>
              <a:rPr lang="en-US" sz="2400" dirty="0" smtClean="0"/>
              <a:t>Registering for classes</a:t>
            </a:r>
          </a:p>
          <a:p>
            <a:pPr eaLnBrk="1" hangingPunct="1">
              <a:lnSpc>
                <a:spcPct val="90000"/>
              </a:lnSpc>
              <a:defRPr/>
            </a:pPr>
            <a:r>
              <a:rPr lang="en-US" sz="2400" dirty="0" smtClean="0"/>
              <a:t>Academic Requirements</a:t>
            </a:r>
          </a:p>
          <a:p>
            <a:pPr eaLnBrk="1" hangingPunct="1">
              <a:lnSpc>
                <a:spcPct val="90000"/>
              </a:lnSpc>
              <a:defRPr/>
            </a:pPr>
            <a:r>
              <a:rPr lang="en-US" sz="2400" dirty="0" smtClean="0"/>
              <a:t>School of Engineering overview</a:t>
            </a:r>
          </a:p>
          <a:p>
            <a:pPr eaLnBrk="1" hangingPunct="1">
              <a:lnSpc>
                <a:spcPct val="90000"/>
              </a:lnSpc>
              <a:defRPr/>
            </a:pPr>
            <a:r>
              <a:rPr lang="en-US" sz="2400" dirty="0" smtClean="0"/>
              <a:t>Academic Standards</a:t>
            </a:r>
          </a:p>
          <a:p>
            <a:pPr eaLnBrk="1" hangingPunct="1">
              <a:lnSpc>
                <a:spcPct val="90000"/>
              </a:lnSpc>
              <a:defRPr/>
            </a:pPr>
            <a:r>
              <a:rPr lang="en-US" sz="2400" dirty="0" smtClean="0"/>
              <a:t>Policies and Procedures</a:t>
            </a:r>
          </a:p>
          <a:p>
            <a:pPr eaLnBrk="1" hangingPunct="1">
              <a:lnSpc>
                <a:spcPct val="90000"/>
              </a:lnSpc>
              <a:defRPr/>
            </a:pPr>
            <a:r>
              <a:rPr lang="en-US" sz="2400" dirty="0" smtClean="0"/>
              <a:t>Study Schedule</a:t>
            </a:r>
          </a:p>
          <a:p>
            <a:pPr eaLnBrk="1" hangingPunct="1">
              <a:lnSpc>
                <a:spcPct val="90000"/>
              </a:lnSpc>
              <a:defRPr/>
            </a:pPr>
            <a:r>
              <a:rPr lang="en-US" sz="2400" dirty="0" smtClean="0"/>
              <a:t>Research and Project</a:t>
            </a:r>
          </a:p>
          <a:p>
            <a:pPr eaLnBrk="1" hangingPunct="1">
              <a:lnSpc>
                <a:spcPct val="90000"/>
              </a:lnSpc>
              <a:defRPr/>
            </a:pPr>
            <a:r>
              <a:rPr lang="en-US" sz="2400" dirty="0" smtClean="0"/>
              <a:t>Internship and Career Center</a:t>
            </a:r>
          </a:p>
          <a:p>
            <a:pPr marL="0" indent="0" eaLnBrk="1" hangingPunct="1">
              <a:lnSpc>
                <a:spcPct val="90000"/>
              </a:lnSpc>
              <a:buFont typeface="Wingdings" panose="05000000000000000000" pitchFamily="2" charset="2"/>
              <a:buNone/>
              <a:defRPr/>
            </a:pPr>
            <a:endParaRPr lang="en-US" sz="2400" dirty="0" smtClean="0"/>
          </a:p>
          <a:p>
            <a:pPr eaLnBrk="1" hangingPunct="1">
              <a:lnSpc>
                <a:spcPct val="90000"/>
              </a:lnSpc>
              <a:defRPr/>
            </a:pPr>
            <a:endParaRPr lang="en-US" sz="2400" dirty="0" smtClean="0"/>
          </a:p>
          <a:p>
            <a:pPr eaLnBrk="1" hangingPunct="1">
              <a:lnSpc>
                <a:spcPct val="90000"/>
              </a:lnSpc>
              <a:defRPr/>
            </a:pPr>
            <a:endParaRPr lang="en-US" sz="2400" dirty="0" smtClean="0"/>
          </a:p>
          <a:p>
            <a:pPr eaLnBrk="1" hangingPunct="1">
              <a:lnSpc>
                <a:spcPct val="90000"/>
              </a:lnSpc>
              <a:defRPr/>
            </a:pPr>
            <a:endParaRPr lang="en-US" sz="2400" dirty="0" smtClean="0"/>
          </a:p>
        </p:txBody>
      </p:sp>
      <p:sp>
        <p:nvSpPr>
          <p:cNvPr id="5124" name="Slide Number Placeholder 1"/>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43762250-7655-4C5E-800A-C3764D4D42B0}" type="slidenum">
              <a:rPr lang="en-US" altLang="en-US" sz="1400" smtClean="0"/>
              <a:pPr>
                <a:spcBef>
                  <a:spcPct val="0"/>
                </a:spcBef>
                <a:buClrTx/>
                <a:buSzTx/>
                <a:buFontTx/>
                <a:buNone/>
              </a:pPr>
              <a:t>2</a:t>
            </a:fld>
            <a:endParaRPr lang="en-US" altLang="en-US" sz="140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en-US" altLang="en-US" smtClean="0"/>
              <a:t>UCI Academic Structure</a:t>
            </a:r>
          </a:p>
        </p:txBody>
      </p:sp>
      <p:sp>
        <p:nvSpPr>
          <p:cNvPr id="7171" name="Text Placeholder 2"/>
          <p:cNvSpPr>
            <a:spLocks noGrp="1"/>
          </p:cNvSpPr>
          <p:nvPr>
            <p:ph type="body" sz="half" idx="1"/>
          </p:nvPr>
        </p:nvSpPr>
        <p:spPr>
          <a:xfrm>
            <a:off x="152400" y="1752600"/>
            <a:ext cx="4343400" cy="4343400"/>
          </a:xfrm>
        </p:spPr>
        <p:txBody>
          <a:bodyPr/>
          <a:lstStyle/>
          <a:p>
            <a:pPr eaLnBrk="1" hangingPunct="1">
              <a:lnSpc>
                <a:spcPct val="90000"/>
              </a:lnSpc>
            </a:pPr>
            <a:r>
              <a:rPr lang="en-US" altLang="en-US" sz="2000" smtClean="0"/>
              <a:t>Arts </a:t>
            </a:r>
          </a:p>
          <a:p>
            <a:pPr eaLnBrk="1" hangingPunct="1">
              <a:lnSpc>
                <a:spcPct val="90000"/>
              </a:lnSpc>
            </a:pPr>
            <a:r>
              <a:rPr lang="en-US" altLang="en-US" sz="2000" smtClean="0"/>
              <a:t>Biological Sciences</a:t>
            </a:r>
          </a:p>
          <a:p>
            <a:pPr eaLnBrk="1" hangingPunct="1">
              <a:lnSpc>
                <a:spcPct val="90000"/>
              </a:lnSpc>
            </a:pPr>
            <a:r>
              <a:rPr lang="en-US" altLang="en-US" sz="2000" smtClean="0"/>
              <a:t>Business</a:t>
            </a:r>
          </a:p>
          <a:p>
            <a:pPr eaLnBrk="1" hangingPunct="1">
              <a:lnSpc>
                <a:spcPct val="90000"/>
              </a:lnSpc>
            </a:pPr>
            <a:r>
              <a:rPr lang="en-US" altLang="en-US" sz="2000" smtClean="0"/>
              <a:t>Education</a:t>
            </a:r>
          </a:p>
          <a:p>
            <a:pPr eaLnBrk="1" hangingPunct="1">
              <a:lnSpc>
                <a:spcPct val="90000"/>
              </a:lnSpc>
            </a:pPr>
            <a:r>
              <a:rPr lang="en-US" altLang="en-US" sz="2000" smtClean="0"/>
              <a:t>Engineering</a:t>
            </a:r>
          </a:p>
          <a:p>
            <a:pPr eaLnBrk="1" hangingPunct="1">
              <a:lnSpc>
                <a:spcPct val="90000"/>
              </a:lnSpc>
            </a:pPr>
            <a:r>
              <a:rPr lang="en-US" altLang="en-US" sz="2000" smtClean="0"/>
              <a:t>Humanities</a:t>
            </a:r>
          </a:p>
          <a:p>
            <a:pPr eaLnBrk="1" hangingPunct="1">
              <a:lnSpc>
                <a:spcPct val="90000"/>
              </a:lnSpc>
            </a:pPr>
            <a:r>
              <a:rPr lang="en-US" altLang="en-US" sz="2000" smtClean="0"/>
              <a:t>Information and Computer Sciences</a:t>
            </a:r>
          </a:p>
          <a:p>
            <a:pPr eaLnBrk="1" hangingPunct="1">
              <a:lnSpc>
                <a:spcPct val="90000"/>
              </a:lnSpc>
            </a:pPr>
            <a:r>
              <a:rPr lang="en-US" altLang="en-US" sz="2000" smtClean="0"/>
              <a:t>Physical Sciences</a:t>
            </a:r>
          </a:p>
          <a:p>
            <a:pPr eaLnBrk="1" hangingPunct="1">
              <a:lnSpc>
                <a:spcPct val="90000"/>
              </a:lnSpc>
            </a:pPr>
            <a:r>
              <a:rPr lang="en-US" altLang="en-US" sz="2000" smtClean="0"/>
              <a:t>Social Ecology</a:t>
            </a:r>
          </a:p>
          <a:p>
            <a:pPr eaLnBrk="1" hangingPunct="1">
              <a:lnSpc>
                <a:spcPct val="90000"/>
              </a:lnSpc>
            </a:pPr>
            <a:r>
              <a:rPr lang="en-US" altLang="en-US" sz="2000" smtClean="0"/>
              <a:t>Social Sciences</a:t>
            </a:r>
          </a:p>
          <a:p>
            <a:pPr eaLnBrk="1" hangingPunct="1">
              <a:lnSpc>
                <a:spcPct val="90000"/>
              </a:lnSpc>
            </a:pPr>
            <a:r>
              <a:rPr lang="en-US" altLang="en-US" sz="2000" smtClean="0"/>
              <a:t>Health Sciences</a:t>
            </a:r>
          </a:p>
          <a:p>
            <a:endParaRPr lang="en-US" altLang="en-US" smtClean="0"/>
          </a:p>
        </p:txBody>
      </p:sp>
      <p:pic>
        <p:nvPicPr>
          <p:cNvPr id="7172" name="Content Placeholder 5"/>
          <p:cNvPicPr>
            <a:picLocks noGrp="1" noChangeAspect="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3962400" y="1882900"/>
            <a:ext cx="5181600" cy="4350895"/>
          </a:xfrm>
        </p:spPr>
      </p:pic>
      <p:sp>
        <p:nvSpPr>
          <p:cNvPr id="7173" name="Slide Number Placeholder 4"/>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3DB0755A-01FF-4FEB-A11D-D56E89559CEE}" type="slidenum">
              <a:rPr lang="en-US" altLang="en-US" sz="1400" smtClean="0"/>
              <a:pPr>
                <a:spcBef>
                  <a:spcPct val="0"/>
                </a:spcBef>
                <a:buClrTx/>
                <a:buSzTx/>
                <a:buFontTx/>
                <a:buNone/>
              </a:pPr>
              <a:t>3</a:t>
            </a:fld>
            <a:endParaRPr lang="en-US" altLang="en-US" sz="140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US" altLang="en-US" smtClean="0"/>
              <a:t>Important Offices &amp; Departments</a:t>
            </a:r>
          </a:p>
        </p:txBody>
      </p:sp>
      <p:pic>
        <p:nvPicPr>
          <p:cNvPr id="8195" name="Content Placeholder 5"/>
          <p:cNvPicPr>
            <a:picLocks noGrp="1" noChangeAspect="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6172200" y="3581400"/>
            <a:ext cx="2740025" cy="2409825"/>
          </a:xfrm>
        </p:spPr>
      </p:pic>
      <p:sp>
        <p:nvSpPr>
          <p:cNvPr id="8196" name="Content Placeholder 3"/>
          <p:cNvSpPr>
            <a:spLocks noGrp="1"/>
          </p:cNvSpPr>
          <p:nvPr>
            <p:ph sz="half" idx="2"/>
          </p:nvPr>
        </p:nvSpPr>
        <p:spPr>
          <a:xfrm>
            <a:off x="304800" y="1862138"/>
            <a:ext cx="5791200" cy="3733800"/>
          </a:xfrm>
        </p:spPr>
        <p:txBody>
          <a:bodyPr/>
          <a:lstStyle/>
          <a:p>
            <a:pPr eaLnBrk="1" hangingPunct="1"/>
            <a:r>
              <a:rPr lang="en-US" altLang="en-US" sz="2400" dirty="0" smtClean="0"/>
              <a:t>Admissions</a:t>
            </a:r>
          </a:p>
          <a:p>
            <a:pPr eaLnBrk="1" hangingPunct="1"/>
            <a:r>
              <a:rPr lang="en-US" altLang="en-US" sz="2400" dirty="0" smtClean="0"/>
              <a:t>Financial Aid</a:t>
            </a:r>
          </a:p>
          <a:p>
            <a:pPr eaLnBrk="1" hangingPunct="1"/>
            <a:r>
              <a:rPr lang="en-US" altLang="en-US" sz="2400" dirty="0" smtClean="0"/>
              <a:t>Registrar</a:t>
            </a:r>
          </a:p>
          <a:p>
            <a:pPr eaLnBrk="1" hangingPunct="1"/>
            <a:r>
              <a:rPr lang="en-US" altLang="en-US" sz="2400" dirty="0" smtClean="0"/>
              <a:t>Housing</a:t>
            </a:r>
          </a:p>
          <a:p>
            <a:pPr eaLnBrk="1" hangingPunct="1"/>
            <a:r>
              <a:rPr lang="en-US" altLang="en-US" sz="2400" dirty="0" smtClean="0"/>
              <a:t>Learning &amp; Academic Resource Center</a:t>
            </a:r>
          </a:p>
          <a:p>
            <a:pPr eaLnBrk="1" hangingPunct="1"/>
            <a:r>
              <a:rPr lang="en-US" altLang="en-US" sz="2400" dirty="0" smtClean="0"/>
              <a:t>Counseling Center</a:t>
            </a:r>
          </a:p>
          <a:p>
            <a:pPr eaLnBrk="1" hangingPunct="1"/>
            <a:r>
              <a:rPr lang="en-US" altLang="en-US" sz="2400" dirty="0" smtClean="0"/>
              <a:t>Career Services</a:t>
            </a:r>
          </a:p>
          <a:p>
            <a:pPr eaLnBrk="1" hangingPunct="1"/>
            <a:r>
              <a:rPr lang="en-US" altLang="en-US" sz="2400" dirty="0" smtClean="0"/>
              <a:t>Parking</a:t>
            </a:r>
          </a:p>
          <a:p>
            <a:pPr eaLnBrk="1" hangingPunct="1"/>
            <a:r>
              <a:rPr lang="en-US" altLang="en-US" sz="2400" dirty="0" smtClean="0"/>
              <a:t>Disability Services</a:t>
            </a:r>
          </a:p>
          <a:p>
            <a:pPr eaLnBrk="1" hangingPunct="1"/>
            <a:r>
              <a:rPr lang="en-US" altLang="en-US" sz="2400" dirty="0" smtClean="0"/>
              <a:t>Student Health</a:t>
            </a:r>
          </a:p>
          <a:p>
            <a:endParaRPr lang="en-US" altLang="en-US" sz="2400" dirty="0" smtClean="0"/>
          </a:p>
        </p:txBody>
      </p:sp>
      <p:sp>
        <p:nvSpPr>
          <p:cNvPr id="8197" name="Slide Number Placeholder 4"/>
          <p:cNvSpPr>
            <a:spLocks noGrp="1"/>
          </p:cNvSpPr>
          <p:nvPr>
            <p:ph type="sldNum" sz="quarter" idx="12"/>
          </p:nvPr>
        </p:nvSpPr>
        <p:spPr>
          <a:xfrm>
            <a:off x="6705600" y="6248400"/>
            <a:ext cx="2133600" cy="476250"/>
          </a:xfrm>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3CD7F3D7-4EBF-4620-AFF0-12A874583FC9}" type="slidenum">
              <a:rPr lang="en-US" altLang="en-US" sz="1400" smtClean="0"/>
              <a:pPr>
                <a:spcBef>
                  <a:spcPct val="0"/>
                </a:spcBef>
                <a:buClrTx/>
                <a:buSzTx/>
                <a:buFontTx/>
                <a:buNone/>
              </a:pPr>
              <a:t>4</a:t>
            </a:fld>
            <a:endParaRPr lang="en-US" altLang="en-US" sz="140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ctrTitle"/>
          </p:nvPr>
        </p:nvSpPr>
        <p:spPr>
          <a:xfrm>
            <a:off x="685800" y="228600"/>
            <a:ext cx="7772400" cy="1828800"/>
          </a:xfrm>
        </p:spPr>
        <p:txBody>
          <a:bodyPr/>
          <a:lstStyle/>
          <a:p>
            <a:pPr eaLnBrk="1" hangingPunct="1"/>
            <a:endParaRPr lang="en-US" altLang="en-US" smtClean="0"/>
          </a:p>
        </p:txBody>
      </p:sp>
      <p:sp>
        <p:nvSpPr>
          <p:cNvPr id="9219" name="Slide Number Placeholder 1"/>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9154543B-90DD-4F75-970D-7DF628987E0C}" type="slidenum">
              <a:rPr lang="en-US" altLang="en-US" sz="1400" smtClean="0"/>
              <a:pPr>
                <a:spcBef>
                  <a:spcPct val="0"/>
                </a:spcBef>
                <a:buClrTx/>
                <a:buSzTx/>
                <a:buFontTx/>
                <a:buNone/>
              </a:pPr>
              <a:t>5</a:t>
            </a:fld>
            <a:endParaRPr lang="en-US" altLang="en-US" sz="1400" smtClean="0"/>
          </a:p>
        </p:txBody>
      </p:sp>
      <p:pic>
        <p:nvPicPr>
          <p:cNvPr id="9220"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3"/>
          <p:cNvSpPr txBox="1">
            <a:spLocks noChangeArrowheads="1"/>
          </p:cNvSpPr>
          <p:nvPr/>
        </p:nvSpPr>
        <p:spPr bwMode="auto">
          <a:xfrm>
            <a:off x="381000" y="2536825"/>
            <a:ext cx="8305800" cy="3978275"/>
          </a:xfrm>
          <a:prstGeom prst="rect">
            <a:avLst/>
          </a:prstGeom>
          <a:noFill/>
          <a:ln>
            <a:noFill/>
          </a:ln>
          <a:effectLst>
            <a:outerShdw dist="25399" dir="16979931" algn="ctr" rotWithShape="0">
              <a:srgbClr val="808080">
                <a:alpha val="7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marL="0" indent="0" algn="ctr" rtl="0" eaLnBrk="0" fontAlgn="base" hangingPunct="0">
              <a:spcBef>
                <a:spcPct val="20000"/>
              </a:spcBef>
              <a:spcAft>
                <a:spcPct val="0"/>
              </a:spcAft>
              <a:buClr>
                <a:schemeClr val="hlink"/>
              </a:buClr>
              <a:buSzPct val="65000"/>
              <a:buFont typeface="Wingdings" pitchFamily="2" charset="2"/>
              <a:buNone/>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folHlink"/>
              </a:buClr>
              <a:buSzPct val="65000"/>
              <a:buFont typeface="Wingdings" panose="05000000000000000000" pitchFamily="2" charset="2"/>
              <a:buChar char="n"/>
              <a:defRPr sz="2800">
                <a:solidFill>
                  <a:schemeClr val="tx1"/>
                </a:solidFill>
                <a:latin typeface="+mn-lt"/>
              </a:defRPr>
            </a:lvl2pPr>
            <a:lvl3pPr marL="1143000" indent="-228600" algn="l" rtl="0" eaLnBrk="0" fontAlgn="base" hangingPunct="0">
              <a:spcBef>
                <a:spcPct val="20000"/>
              </a:spcBef>
              <a:spcAft>
                <a:spcPct val="0"/>
              </a:spcAft>
              <a:buClr>
                <a:schemeClr val="hlink"/>
              </a:buClr>
              <a:buSzPct val="65000"/>
              <a:buFont typeface="Wingdings" panose="05000000000000000000" pitchFamily="2" charset="2"/>
              <a:buChar char="n"/>
              <a:defRPr sz="2400">
                <a:solidFill>
                  <a:schemeClr val="tx1"/>
                </a:solidFill>
                <a:latin typeface="+mn-lt"/>
              </a:defRPr>
            </a:lvl3pPr>
            <a:lvl4pPr marL="1600200" indent="-228600" algn="l" rtl="0" eaLnBrk="0" fontAlgn="base" hangingPunct="0">
              <a:spcBef>
                <a:spcPct val="20000"/>
              </a:spcBef>
              <a:spcAft>
                <a:spcPct val="0"/>
              </a:spcAft>
              <a:buClr>
                <a:schemeClr val="folHlink"/>
              </a:buClr>
              <a:buSzPct val="65000"/>
              <a:buFont typeface="Wingdings" panose="05000000000000000000" pitchFamily="2" charset="2"/>
              <a:buChar char="n"/>
              <a:defRPr sz="2000">
                <a:solidFill>
                  <a:schemeClr val="tx1"/>
                </a:solidFill>
                <a:latin typeface="+mn-lt"/>
              </a:defRPr>
            </a:lvl4pPr>
            <a:lvl5pPr marL="2057400" indent="-228600" algn="l" rtl="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mn-lt"/>
              </a:defRPr>
            </a:lvl5pPr>
            <a:lvl6pPr marL="2514600" indent="-228600" algn="l" rtl="0" fontAlgn="base">
              <a:spcBef>
                <a:spcPct val="20000"/>
              </a:spcBef>
              <a:spcAft>
                <a:spcPct val="0"/>
              </a:spcAft>
              <a:buClr>
                <a:schemeClr val="hlink"/>
              </a:buClr>
              <a:buSzPct val="65000"/>
              <a:buFont typeface="Wingdings" pitchFamily="2" charset="2"/>
              <a:buChar char="n"/>
              <a:defRPr sz="2000">
                <a:solidFill>
                  <a:schemeClr val="tx1"/>
                </a:solidFill>
                <a:latin typeface="+mn-lt"/>
              </a:defRPr>
            </a:lvl6pPr>
            <a:lvl7pPr marL="2971800" indent="-228600" algn="l" rtl="0" fontAlgn="base">
              <a:spcBef>
                <a:spcPct val="20000"/>
              </a:spcBef>
              <a:spcAft>
                <a:spcPct val="0"/>
              </a:spcAft>
              <a:buClr>
                <a:schemeClr val="hlink"/>
              </a:buClr>
              <a:buSzPct val="65000"/>
              <a:buFont typeface="Wingdings" pitchFamily="2" charset="2"/>
              <a:buChar char="n"/>
              <a:defRPr sz="2000">
                <a:solidFill>
                  <a:schemeClr val="tx1"/>
                </a:solidFill>
                <a:latin typeface="+mn-lt"/>
              </a:defRPr>
            </a:lvl7pPr>
            <a:lvl8pPr marL="3429000" indent="-228600" algn="l" rtl="0" fontAlgn="base">
              <a:spcBef>
                <a:spcPct val="20000"/>
              </a:spcBef>
              <a:spcAft>
                <a:spcPct val="0"/>
              </a:spcAft>
              <a:buClr>
                <a:schemeClr val="hlink"/>
              </a:buClr>
              <a:buSzPct val="65000"/>
              <a:buFont typeface="Wingdings" pitchFamily="2" charset="2"/>
              <a:buChar char="n"/>
              <a:defRPr sz="2000">
                <a:solidFill>
                  <a:schemeClr val="tx1"/>
                </a:solidFill>
                <a:latin typeface="+mn-lt"/>
              </a:defRPr>
            </a:lvl8pPr>
            <a:lvl9pPr marL="3886200" indent="-228600" algn="l" rtl="0" fontAlgn="base">
              <a:spcBef>
                <a:spcPct val="20000"/>
              </a:spcBef>
              <a:spcAft>
                <a:spcPct val="0"/>
              </a:spcAft>
              <a:buClr>
                <a:schemeClr val="hlink"/>
              </a:buClr>
              <a:buSzPct val="65000"/>
              <a:buFont typeface="Wingdings" pitchFamily="2" charset="2"/>
              <a:buChar char="n"/>
              <a:defRPr sz="2000">
                <a:solidFill>
                  <a:schemeClr val="tx1"/>
                </a:solidFill>
                <a:latin typeface="+mn-lt"/>
              </a:defRPr>
            </a:lvl9pPr>
          </a:lstStyle>
          <a:p>
            <a:pPr eaLnBrk="1" hangingPunct="1">
              <a:lnSpc>
                <a:spcPct val="80000"/>
              </a:lnSpc>
              <a:defRPr/>
            </a:pPr>
            <a:r>
              <a:rPr lang="en-US" altLang="en-US" sz="2400" b="1" u="sng" dirty="0" smtClean="0"/>
              <a:t>Before Fall Quarter Classes Start….</a:t>
            </a:r>
          </a:p>
          <a:p>
            <a:pPr eaLnBrk="1" hangingPunct="1">
              <a:lnSpc>
                <a:spcPct val="80000"/>
              </a:lnSpc>
              <a:defRPr/>
            </a:pPr>
            <a:endParaRPr lang="en-US" altLang="en-US" sz="2400" b="1" u="sng" dirty="0" smtClean="0"/>
          </a:p>
          <a:p>
            <a:pPr marL="457200" indent="-457200" algn="l" eaLnBrk="1" hangingPunct="1">
              <a:lnSpc>
                <a:spcPct val="80000"/>
              </a:lnSpc>
              <a:spcBef>
                <a:spcPts val="100"/>
              </a:spcBef>
              <a:buFont typeface="+mj-lt"/>
              <a:buAutoNum type="arabicPeriod"/>
              <a:defRPr/>
            </a:pPr>
            <a:r>
              <a:rPr lang="en-US" altLang="en-US" sz="2400" dirty="0" smtClean="0"/>
              <a:t>Check </a:t>
            </a:r>
            <a:r>
              <a:rPr lang="en-US" altLang="en-US" sz="2400" dirty="0"/>
              <a:t>out the New Student </a:t>
            </a:r>
            <a:r>
              <a:rPr lang="en-US" altLang="en-US" sz="2400" dirty="0" smtClean="0"/>
              <a:t>Handbook</a:t>
            </a:r>
          </a:p>
          <a:p>
            <a:pPr marL="1200150" lvl="1" indent="-457200" eaLnBrk="1" hangingPunct="1">
              <a:lnSpc>
                <a:spcPct val="80000"/>
              </a:lnSpc>
              <a:spcBef>
                <a:spcPts val="100"/>
              </a:spcBef>
              <a:buFont typeface="Wingdings" panose="05000000000000000000" pitchFamily="2" charset="2"/>
              <a:buChar char="§"/>
              <a:defRPr/>
            </a:pPr>
            <a:r>
              <a:rPr lang="en-US" altLang="en-US" sz="1600" dirty="0" smtClean="0">
                <a:hlinkClick r:id="rId4"/>
              </a:rPr>
              <a:t>http</a:t>
            </a:r>
            <a:r>
              <a:rPr lang="en-US" altLang="en-US" sz="1600" dirty="0">
                <a:hlinkClick r:id="rId4"/>
              </a:rPr>
              <a:t>://www.newstudents.uci.edu/</a:t>
            </a:r>
            <a:endParaRPr lang="en-US" altLang="en-US" sz="1600" dirty="0"/>
          </a:p>
          <a:p>
            <a:pPr marL="914400" lvl="1" indent="-457200" eaLnBrk="1" hangingPunct="1">
              <a:lnSpc>
                <a:spcPct val="80000"/>
              </a:lnSpc>
              <a:spcBef>
                <a:spcPts val="100"/>
              </a:spcBef>
              <a:buFont typeface="+mj-lt"/>
              <a:buAutoNum type="arabicPeriod"/>
              <a:defRPr/>
            </a:pPr>
            <a:endParaRPr lang="en-US" altLang="en-US" sz="2000" dirty="0"/>
          </a:p>
          <a:p>
            <a:pPr marL="457200" indent="-457200" algn="l" eaLnBrk="1" hangingPunct="1">
              <a:lnSpc>
                <a:spcPct val="80000"/>
              </a:lnSpc>
              <a:spcBef>
                <a:spcPts val="100"/>
              </a:spcBef>
              <a:buFont typeface="+mj-lt"/>
              <a:buAutoNum type="arabicPeriod"/>
              <a:defRPr/>
            </a:pPr>
            <a:r>
              <a:rPr lang="en-US" altLang="en-US" sz="2400" dirty="0"/>
              <a:t>Get your UC photo ID card at The Hill in Student </a:t>
            </a:r>
            <a:r>
              <a:rPr lang="en-US" altLang="en-US" sz="2400" dirty="0" smtClean="0"/>
              <a:t>Center</a:t>
            </a:r>
          </a:p>
          <a:p>
            <a:pPr marL="1200150" lvl="1" indent="-457200" eaLnBrk="1" hangingPunct="1">
              <a:lnSpc>
                <a:spcPct val="80000"/>
              </a:lnSpc>
              <a:spcBef>
                <a:spcPts val="100"/>
              </a:spcBef>
              <a:buFont typeface="Wingdings" panose="05000000000000000000" pitchFamily="2" charset="2"/>
              <a:buChar char="§"/>
              <a:defRPr/>
            </a:pPr>
            <a:r>
              <a:rPr lang="en-US" sz="2000" dirty="0" smtClean="0">
                <a:hlinkClick r:id="rId5"/>
              </a:rPr>
              <a:t>http</a:t>
            </a:r>
            <a:r>
              <a:rPr lang="en-US" sz="2000" dirty="0">
                <a:hlinkClick r:id="rId5"/>
              </a:rPr>
              <a:t>://www.thehill.uci.edu</a:t>
            </a:r>
            <a:endParaRPr lang="en-US" sz="2000" dirty="0"/>
          </a:p>
          <a:p>
            <a:pPr marL="914400" lvl="1" indent="-457200" eaLnBrk="1" hangingPunct="1">
              <a:lnSpc>
                <a:spcPct val="80000"/>
              </a:lnSpc>
              <a:spcBef>
                <a:spcPts val="100"/>
              </a:spcBef>
              <a:buFont typeface="+mj-lt"/>
              <a:buAutoNum type="arabicPeriod"/>
              <a:defRPr/>
            </a:pPr>
            <a:endParaRPr lang="en-US" altLang="en-US" sz="2000" dirty="0">
              <a:solidFill>
                <a:srgbClr val="00B0F0"/>
              </a:solidFill>
            </a:endParaRPr>
          </a:p>
          <a:p>
            <a:pPr marL="457200" indent="-457200" algn="l" eaLnBrk="1" hangingPunct="1">
              <a:lnSpc>
                <a:spcPct val="80000"/>
              </a:lnSpc>
              <a:spcBef>
                <a:spcPts val="100"/>
              </a:spcBef>
              <a:buFont typeface="+mj-lt"/>
              <a:buAutoNum type="arabicPeriod"/>
              <a:defRPr/>
            </a:pPr>
            <a:r>
              <a:rPr lang="en-US" altLang="en-US" sz="2400" dirty="0"/>
              <a:t>Update address with Registrar’s </a:t>
            </a:r>
            <a:r>
              <a:rPr lang="en-US" altLang="en-US" sz="2400" dirty="0" smtClean="0"/>
              <a:t>Office</a:t>
            </a:r>
          </a:p>
          <a:p>
            <a:pPr marL="457200" indent="-457200" algn="l" eaLnBrk="1" hangingPunct="1">
              <a:lnSpc>
                <a:spcPct val="80000"/>
              </a:lnSpc>
              <a:spcBef>
                <a:spcPts val="100"/>
              </a:spcBef>
              <a:buFont typeface="+mj-lt"/>
              <a:buAutoNum type="arabicPeriod"/>
              <a:defRPr/>
            </a:pPr>
            <a:endParaRPr lang="en-US" altLang="en-US" sz="2400" dirty="0"/>
          </a:p>
          <a:p>
            <a:pPr marL="457200" indent="-457200" algn="l" eaLnBrk="1" hangingPunct="1">
              <a:lnSpc>
                <a:spcPct val="80000"/>
              </a:lnSpc>
              <a:spcBef>
                <a:spcPts val="100"/>
              </a:spcBef>
              <a:buFont typeface="+mj-lt"/>
              <a:buAutoNum type="arabicPeriod"/>
              <a:defRPr/>
            </a:pPr>
            <a:r>
              <a:rPr lang="en-US" altLang="en-US" sz="2400" dirty="0"/>
              <a:t>Complete your Statement of Legal </a:t>
            </a:r>
            <a:r>
              <a:rPr lang="en-US" altLang="en-US" sz="2400" dirty="0" smtClean="0"/>
              <a:t>Residence</a:t>
            </a:r>
          </a:p>
          <a:p>
            <a:pPr marL="457200" indent="-457200" algn="l" eaLnBrk="1" hangingPunct="1">
              <a:lnSpc>
                <a:spcPct val="80000"/>
              </a:lnSpc>
              <a:spcBef>
                <a:spcPts val="100"/>
              </a:spcBef>
              <a:buFont typeface="+mj-lt"/>
              <a:buAutoNum type="arabicPeriod"/>
              <a:defRPr/>
            </a:pPr>
            <a:endParaRPr lang="en-US" altLang="en-US" sz="2400" dirty="0"/>
          </a:p>
          <a:p>
            <a:pPr marL="457200" indent="-457200" algn="l" eaLnBrk="1" hangingPunct="1">
              <a:lnSpc>
                <a:spcPct val="80000"/>
              </a:lnSpc>
              <a:spcBef>
                <a:spcPts val="100"/>
              </a:spcBef>
              <a:buFont typeface="+mj-lt"/>
              <a:buAutoNum type="arabicPeriod"/>
              <a:defRPr/>
            </a:pPr>
            <a:r>
              <a:rPr lang="en-US" altLang="en-US" sz="2400" dirty="0"/>
              <a:t>Enroll in classes using WebReg</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304800" y="1371600"/>
            <a:ext cx="8229600" cy="1371600"/>
          </a:xfrm>
        </p:spPr>
        <p:txBody>
          <a:bodyPr/>
          <a:lstStyle/>
          <a:p>
            <a:pPr eaLnBrk="1" hangingPunct="1"/>
            <a:r>
              <a:rPr lang="en-US" altLang="en-US" smtClean="0"/>
              <a:t>Health Insurance</a:t>
            </a:r>
          </a:p>
        </p:txBody>
      </p:sp>
      <p:sp>
        <p:nvSpPr>
          <p:cNvPr id="11267" name="Rectangle 3"/>
          <p:cNvSpPr>
            <a:spLocks noGrp="1" noChangeArrowheads="1"/>
          </p:cNvSpPr>
          <p:nvPr>
            <p:ph type="body" idx="1"/>
          </p:nvPr>
        </p:nvSpPr>
        <p:spPr>
          <a:xfrm>
            <a:off x="473075" y="3048000"/>
            <a:ext cx="8229600" cy="4038600"/>
          </a:xfrm>
        </p:spPr>
        <p:txBody>
          <a:bodyPr/>
          <a:lstStyle/>
          <a:p>
            <a:pPr eaLnBrk="1" hangingPunct="1">
              <a:lnSpc>
                <a:spcPct val="90000"/>
              </a:lnSpc>
            </a:pPr>
            <a:r>
              <a:rPr lang="en-US" altLang="en-US" sz="2800" dirty="0" smtClean="0"/>
              <a:t>Students are automatically enrolled in USHIP</a:t>
            </a:r>
          </a:p>
          <a:p>
            <a:pPr eaLnBrk="1" hangingPunct="1">
              <a:lnSpc>
                <a:spcPct val="90000"/>
              </a:lnSpc>
            </a:pPr>
            <a:r>
              <a:rPr lang="en-US" altLang="en-US" sz="2800" dirty="0" smtClean="0"/>
              <a:t>Students can “waive out” of the plan if they can demonstrate they have comparable coverage</a:t>
            </a:r>
          </a:p>
          <a:p>
            <a:pPr lvl="1" eaLnBrk="1" hangingPunct="1">
              <a:lnSpc>
                <a:spcPct val="90000"/>
              </a:lnSpc>
            </a:pPr>
            <a:r>
              <a:rPr lang="en-US" altLang="en-US" sz="2400" dirty="0" smtClean="0"/>
              <a:t>Must apply online to waive out before </a:t>
            </a:r>
            <a:r>
              <a:rPr lang="en-US" altLang="en-US" sz="2400" dirty="0" smtClean="0">
                <a:solidFill>
                  <a:srgbClr val="FFFF00"/>
                </a:solidFill>
              </a:rPr>
              <a:t>Sep 1st</a:t>
            </a:r>
            <a:r>
              <a:rPr lang="en-US" altLang="en-US" sz="2400" dirty="0" smtClean="0"/>
              <a:t>.</a:t>
            </a:r>
            <a:endParaRPr lang="en-US" altLang="en-US" sz="2400" baseline="30000" dirty="0" smtClean="0"/>
          </a:p>
          <a:p>
            <a:pPr lvl="1" eaLnBrk="1" hangingPunct="1">
              <a:lnSpc>
                <a:spcPct val="90000"/>
              </a:lnSpc>
              <a:buFont typeface="Wingdings" panose="05000000000000000000" pitchFamily="2" charset="2"/>
              <a:buNone/>
            </a:pPr>
            <a:r>
              <a:rPr lang="en-US" altLang="en-US" sz="1800" dirty="0" smtClean="0"/>
              <a:t>     </a:t>
            </a:r>
            <a:r>
              <a:rPr lang="en-US" altLang="en-US" sz="1800" dirty="0" smtClean="0">
                <a:ea typeface="Batang" panose="02030600000101010101" pitchFamily="18" charset="-127"/>
                <a:hlinkClick r:id="rId3"/>
              </a:rPr>
              <a:t>http://www.shc.uci.edu/Health_Insurance_Privacy/USHIP-StudentHealthCenter-UCI.aspx</a:t>
            </a:r>
            <a:endParaRPr lang="en-US" altLang="en-US" sz="1800" dirty="0" smtClean="0">
              <a:ea typeface="Batang" panose="02030600000101010101" pitchFamily="18" charset="-127"/>
            </a:endParaRPr>
          </a:p>
          <a:p>
            <a:pPr lvl="1" eaLnBrk="1" hangingPunct="1">
              <a:lnSpc>
                <a:spcPct val="90000"/>
              </a:lnSpc>
              <a:buFont typeface="Wingdings" panose="05000000000000000000" pitchFamily="2" charset="2"/>
              <a:buNone/>
            </a:pPr>
            <a:r>
              <a:rPr lang="en-US" altLang="en-US" sz="1800" dirty="0" smtClean="0"/>
              <a:t>     </a:t>
            </a:r>
            <a:r>
              <a:rPr lang="en-US" altLang="en-US" sz="2000" dirty="0" smtClean="0">
                <a:solidFill>
                  <a:srgbClr val="FFFF00"/>
                </a:solidFill>
              </a:rPr>
              <a:t>Waive out as early as possible, do not wait till the last day.</a:t>
            </a:r>
          </a:p>
          <a:p>
            <a:pPr lvl="1" eaLnBrk="1" hangingPunct="1">
              <a:lnSpc>
                <a:spcPct val="90000"/>
              </a:lnSpc>
              <a:buFont typeface="Wingdings" panose="05000000000000000000" pitchFamily="2" charset="2"/>
              <a:buNone/>
            </a:pPr>
            <a:endParaRPr lang="en-US" altLang="en-US" sz="2000" dirty="0" smtClean="0"/>
          </a:p>
          <a:p>
            <a:pPr lvl="1" eaLnBrk="1" hangingPunct="1">
              <a:lnSpc>
                <a:spcPct val="90000"/>
              </a:lnSpc>
            </a:pPr>
            <a:r>
              <a:rPr lang="en-US" altLang="en-US" sz="2400" dirty="0" smtClean="0"/>
              <a:t>Complete details available at Student Health Center at:  </a:t>
            </a:r>
            <a:r>
              <a:rPr lang="en-US" altLang="en-US" sz="2400" dirty="0" smtClean="0">
                <a:hlinkClick r:id="rId4"/>
              </a:rPr>
              <a:t>www.shc.uci.edu</a:t>
            </a:r>
            <a:r>
              <a:rPr lang="en-US" altLang="en-US" sz="2400" dirty="0" smtClean="0"/>
              <a:t> </a:t>
            </a:r>
          </a:p>
          <a:p>
            <a:pPr lvl="1" eaLnBrk="1" hangingPunct="1">
              <a:lnSpc>
                <a:spcPct val="90000"/>
              </a:lnSpc>
            </a:pPr>
            <a:endParaRPr lang="en-US" altLang="en-US" sz="2400" dirty="0" smtClean="0"/>
          </a:p>
        </p:txBody>
      </p:sp>
      <p:sp>
        <p:nvSpPr>
          <p:cNvPr id="11268" name="Slide Number Placeholder 1"/>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148CCAAC-2AB8-493D-824D-C03291CE67B9}" type="slidenum">
              <a:rPr lang="en-US" altLang="en-US" sz="1400" smtClean="0"/>
              <a:pPr>
                <a:spcBef>
                  <a:spcPct val="0"/>
                </a:spcBef>
                <a:buClrTx/>
                <a:buSzTx/>
                <a:buFontTx/>
                <a:buNone/>
              </a:pPr>
              <a:t>6</a:t>
            </a:fld>
            <a:endParaRPr lang="en-US" altLang="en-US" sz="1400" smtClean="0"/>
          </a:p>
        </p:txBody>
      </p:sp>
      <p:pic>
        <p:nvPicPr>
          <p:cNvPr id="11269" name="Picture 8" descr="http://health.ucmerced.edu/assets/ucship.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95600" y="0"/>
            <a:ext cx="2857500" cy="163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US" altLang="en-US" smtClean="0"/>
              <a:t>Paying tuition and fees</a:t>
            </a:r>
          </a:p>
        </p:txBody>
      </p:sp>
      <p:sp>
        <p:nvSpPr>
          <p:cNvPr id="8195" name="Rectangle 3"/>
          <p:cNvSpPr>
            <a:spLocks noGrp="1" noChangeArrowheads="1"/>
          </p:cNvSpPr>
          <p:nvPr>
            <p:ph type="body" idx="1"/>
          </p:nvPr>
        </p:nvSpPr>
        <p:spPr>
          <a:xfrm>
            <a:off x="533400" y="1981200"/>
            <a:ext cx="8153400" cy="4114800"/>
          </a:xfrm>
        </p:spPr>
        <p:txBody>
          <a:bodyPr/>
          <a:lstStyle/>
          <a:p>
            <a:pPr eaLnBrk="1" hangingPunct="1">
              <a:lnSpc>
                <a:spcPct val="90000"/>
              </a:lnSpc>
              <a:defRPr/>
            </a:pPr>
            <a:r>
              <a:rPr lang="en-US" sz="2800" dirty="0" smtClean="0">
                <a:solidFill>
                  <a:srgbClr val="FFFF00"/>
                </a:solidFill>
              </a:rPr>
              <a:t>Fee Deadline:  Sep. 15th, 4:30 p.m.</a:t>
            </a:r>
            <a:endParaRPr lang="en-US" sz="2800" dirty="0" smtClean="0"/>
          </a:p>
          <a:p>
            <a:pPr eaLnBrk="1" hangingPunct="1">
              <a:lnSpc>
                <a:spcPct val="90000"/>
              </a:lnSpc>
              <a:defRPr/>
            </a:pPr>
            <a:r>
              <a:rPr lang="en-US" sz="2800" dirty="0" smtClean="0"/>
              <a:t>If you have Financial Aid…</a:t>
            </a:r>
          </a:p>
          <a:p>
            <a:pPr lvl="1" eaLnBrk="1" hangingPunct="1">
              <a:lnSpc>
                <a:spcPct val="90000"/>
              </a:lnSpc>
              <a:defRPr/>
            </a:pPr>
            <a:r>
              <a:rPr lang="en-US" sz="2400" dirty="0" smtClean="0"/>
              <a:t>Aid is applied to fees automatically once you enroll in 6 minimum required units (MRU’s)</a:t>
            </a:r>
          </a:p>
          <a:p>
            <a:pPr lvl="1" eaLnBrk="1" hangingPunct="1">
              <a:lnSpc>
                <a:spcPct val="90000"/>
              </a:lnSpc>
              <a:defRPr/>
            </a:pPr>
            <a:r>
              <a:rPr lang="en-US" sz="2400" dirty="0" smtClean="0"/>
              <a:t>Must enroll in 6 MRU’s by fee deadline</a:t>
            </a:r>
          </a:p>
          <a:p>
            <a:pPr eaLnBrk="1" hangingPunct="1">
              <a:lnSpc>
                <a:spcPct val="90000"/>
              </a:lnSpc>
              <a:defRPr/>
            </a:pPr>
            <a:r>
              <a:rPr lang="en-US" sz="2800" dirty="0" smtClean="0"/>
              <a:t>If you do not have Financial Aid…</a:t>
            </a:r>
          </a:p>
          <a:p>
            <a:pPr lvl="1" eaLnBrk="1" hangingPunct="1">
              <a:lnSpc>
                <a:spcPct val="90000"/>
              </a:lnSpc>
              <a:defRPr/>
            </a:pPr>
            <a:r>
              <a:rPr lang="en-US" sz="2400" dirty="0" smtClean="0"/>
              <a:t>Pay </a:t>
            </a:r>
            <a:r>
              <a:rPr lang="en-US" sz="2400" dirty="0" err="1" smtClean="0"/>
              <a:t>ZOTBill</a:t>
            </a:r>
            <a:r>
              <a:rPr lang="en-US" sz="2400" dirty="0" smtClean="0"/>
              <a:t> online</a:t>
            </a:r>
          </a:p>
          <a:p>
            <a:pPr lvl="1" eaLnBrk="1" hangingPunct="1">
              <a:lnSpc>
                <a:spcPct val="90000"/>
              </a:lnSpc>
              <a:buFont typeface="Wingdings" panose="05000000000000000000" pitchFamily="2" charset="2"/>
              <a:buNone/>
              <a:defRPr/>
            </a:pPr>
            <a:r>
              <a:rPr lang="en-US" sz="2400" dirty="0" smtClean="0"/>
              <a:t>     https://zotaccount.uci.edu/</a:t>
            </a:r>
          </a:p>
          <a:p>
            <a:pPr lvl="1" eaLnBrk="1" hangingPunct="1">
              <a:lnSpc>
                <a:spcPct val="90000"/>
              </a:lnSpc>
              <a:defRPr/>
            </a:pPr>
            <a:r>
              <a:rPr lang="en-US" sz="2400" dirty="0" smtClean="0"/>
              <a:t>Contact the Registrar Office if you have questions. </a:t>
            </a:r>
            <a:r>
              <a:rPr lang="en-US" sz="2400" b="1" dirty="0" smtClean="0">
                <a:solidFill>
                  <a:srgbClr val="FFFF00"/>
                </a:solidFill>
              </a:rPr>
              <a:t>949-824-6124</a:t>
            </a:r>
          </a:p>
          <a:p>
            <a:pPr lvl="1" eaLnBrk="1" hangingPunct="1">
              <a:lnSpc>
                <a:spcPct val="90000"/>
              </a:lnSpc>
              <a:defRPr/>
            </a:pPr>
            <a:r>
              <a:rPr lang="en-US" sz="2400" dirty="0" smtClean="0"/>
              <a:t>View deadlines on Registrar’s Calendar</a:t>
            </a:r>
          </a:p>
          <a:p>
            <a:pPr marL="457200" lvl="1" indent="0" eaLnBrk="1" hangingPunct="1">
              <a:lnSpc>
                <a:spcPct val="90000"/>
              </a:lnSpc>
              <a:buFont typeface="Wingdings" panose="05000000000000000000" pitchFamily="2" charset="2"/>
              <a:buNone/>
              <a:defRPr/>
            </a:pPr>
            <a:r>
              <a:rPr lang="en-US" sz="1600" dirty="0"/>
              <a:t>https://www.reg.uci.edu/calendars/quarterly/2016-2017/quarterly16-17.html</a:t>
            </a:r>
            <a:endParaRPr lang="en-US" sz="1600" dirty="0" smtClean="0"/>
          </a:p>
        </p:txBody>
      </p:sp>
      <p:sp>
        <p:nvSpPr>
          <p:cNvPr id="13316" name="Slide Number Placeholder 1"/>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1FD5A894-6101-4B84-938F-588B3B9484B4}" type="slidenum">
              <a:rPr lang="en-US" altLang="en-US" sz="1400" smtClean="0"/>
              <a:pPr>
                <a:spcBef>
                  <a:spcPct val="0"/>
                </a:spcBef>
                <a:buClrTx/>
                <a:buSzTx/>
                <a:buFontTx/>
                <a:buNone/>
              </a:pPr>
              <a:t>7</a:t>
            </a:fld>
            <a:endParaRPr lang="en-US" altLang="en-US" sz="140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i.huffpost.com/gen/1656182/thumbs/o-AMERICAN-FLAG-facebook.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31863"/>
            <a:ext cx="9144000" cy="463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itle 1"/>
          <p:cNvSpPr>
            <a:spLocks noGrp="1"/>
          </p:cNvSpPr>
          <p:nvPr>
            <p:ph type="ctrTitle"/>
          </p:nvPr>
        </p:nvSpPr>
        <p:spPr>
          <a:xfrm rot="10800000" flipV="1">
            <a:off x="0" y="165100"/>
            <a:ext cx="9144000" cy="766763"/>
          </a:xfrm>
        </p:spPr>
        <p:txBody>
          <a:bodyPr/>
          <a:lstStyle/>
          <a:p>
            <a:r>
              <a:rPr lang="en-US" altLang="en-US" smtClean="0">
                <a:latin typeface="Elephant" panose="02020904090505020303" pitchFamily="18" charset="0"/>
                <a:ea typeface="Arial Unicode MS" panose="020B0604020202020204" pitchFamily="34" charset="-128"/>
                <a:cs typeface="Arial Unicode MS" panose="020B0604020202020204" pitchFamily="34" charset="-128"/>
              </a:rPr>
              <a:t>VETERAN SERVICES</a:t>
            </a:r>
          </a:p>
        </p:txBody>
      </p:sp>
      <p:sp>
        <p:nvSpPr>
          <p:cNvPr id="3" name="Subtitle 2"/>
          <p:cNvSpPr>
            <a:spLocks noGrp="1"/>
          </p:cNvSpPr>
          <p:nvPr>
            <p:ph type="subTitle" idx="1"/>
          </p:nvPr>
        </p:nvSpPr>
        <p:spPr>
          <a:xfrm>
            <a:off x="88900" y="5638800"/>
            <a:ext cx="5213350" cy="1219200"/>
          </a:xfrm>
        </p:spPr>
        <p:txBody>
          <a:bodyPr>
            <a:normAutofit fontScale="85000" lnSpcReduction="20000"/>
          </a:bodyPr>
          <a:lstStyle/>
          <a:p>
            <a:pPr algn="l">
              <a:lnSpc>
                <a:spcPct val="110000"/>
              </a:lnSpc>
              <a:spcBef>
                <a:spcPts val="0"/>
              </a:spcBef>
              <a:spcAft>
                <a:spcPts val="0"/>
              </a:spcAft>
              <a:defRPr/>
            </a:pPr>
            <a:r>
              <a:rPr lang="en-US" sz="1800" dirty="0">
                <a:solidFill>
                  <a:schemeClr val="bg1"/>
                </a:solidFill>
              </a:rPr>
              <a:t>University of California, </a:t>
            </a:r>
            <a:r>
              <a:rPr lang="en-US" sz="1800" dirty="0" smtClean="0">
                <a:solidFill>
                  <a:schemeClr val="bg1"/>
                </a:solidFill>
              </a:rPr>
              <a:t>Irvine Veteran </a:t>
            </a:r>
            <a:r>
              <a:rPr lang="en-US" sz="1800" dirty="0">
                <a:solidFill>
                  <a:schemeClr val="bg1"/>
                </a:solidFill>
              </a:rPr>
              <a:t>Services </a:t>
            </a:r>
            <a:r>
              <a:rPr lang="en-US" sz="1800" dirty="0" smtClean="0">
                <a:solidFill>
                  <a:schemeClr val="bg1"/>
                </a:solidFill>
              </a:rPr>
              <a:t>Center</a:t>
            </a:r>
          </a:p>
          <a:p>
            <a:pPr algn="l">
              <a:lnSpc>
                <a:spcPct val="110000"/>
              </a:lnSpc>
              <a:spcBef>
                <a:spcPts val="0"/>
              </a:spcBef>
              <a:spcAft>
                <a:spcPts val="0"/>
              </a:spcAft>
              <a:defRPr/>
            </a:pPr>
            <a:r>
              <a:rPr lang="en-US" sz="1800" dirty="0" smtClean="0">
                <a:solidFill>
                  <a:schemeClr val="bg1"/>
                </a:solidFill>
              </a:rPr>
              <a:t>G304 </a:t>
            </a:r>
            <a:r>
              <a:rPr lang="en-US" sz="1800" dirty="0">
                <a:solidFill>
                  <a:schemeClr val="bg1"/>
                </a:solidFill>
              </a:rPr>
              <a:t>Student Center Irvine, CA 92697-5125 </a:t>
            </a:r>
            <a:endParaRPr lang="en-US" sz="1800" dirty="0" smtClean="0">
              <a:solidFill>
                <a:schemeClr val="bg1"/>
              </a:solidFill>
            </a:endParaRPr>
          </a:p>
          <a:p>
            <a:pPr algn="l">
              <a:lnSpc>
                <a:spcPct val="110000"/>
              </a:lnSpc>
              <a:spcBef>
                <a:spcPts val="0"/>
              </a:spcBef>
              <a:spcAft>
                <a:spcPts val="0"/>
              </a:spcAft>
              <a:defRPr/>
            </a:pPr>
            <a:r>
              <a:rPr lang="en-US" sz="1800" dirty="0" smtClean="0">
                <a:solidFill>
                  <a:schemeClr val="bg1"/>
                </a:solidFill>
              </a:rPr>
              <a:t>(</a:t>
            </a:r>
            <a:r>
              <a:rPr lang="en-US" sz="1800" dirty="0">
                <a:solidFill>
                  <a:schemeClr val="bg1"/>
                </a:solidFill>
              </a:rPr>
              <a:t>949) 824-3500 </a:t>
            </a:r>
            <a:r>
              <a:rPr lang="en-US" sz="1800" dirty="0" smtClean="0">
                <a:solidFill>
                  <a:schemeClr val="bg1"/>
                </a:solidFill>
              </a:rPr>
              <a:t>phone</a:t>
            </a:r>
            <a:r>
              <a:rPr lang="en-US" sz="1800" dirty="0">
                <a:solidFill>
                  <a:schemeClr val="bg1"/>
                </a:solidFill>
              </a:rPr>
              <a:t> </a:t>
            </a:r>
            <a:endParaRPr lang="en-US" sz="1800" dirty="0" smtClean="0">
              <a:solidFill>
                <a:schemeClr val="bg1"/>
              </a:solidFill>
            </a:endParaRPr>
          </a:p>
          <a:p>
            <a:pPr algn="l">
              <a:lnSpc>
                <a:spcPct val="110000"/>
              </a:lnSpc>
              <a:spcBef>
                <a:spcPts val="0"/>
              </a:spcBef>
              <a:spcAft>
                <a:spcPts val="0"/>
              </a:spcAft>
              <a:defRPr/>
            </a:pPr>
            <a:r>
              <a:rPr lang="en-US" sz="1800" dirty="0" smtClean="0">
                <a:solidFill>
                  <a:schemeClr val="bg1"/>
                </a:solidFill>
              </a:rPr>
              <a:t>(</a:t>
            </a:r>
            <a:r>
              <a:rPr lang="en-US" sz="1800" dirty="0">
                <a:solidFill>
                  <a:schemeClr val="bg1"/>
                </a:solidFill>
              </a:rPr>
              <a:t>949) </a:t>
            </a:r>
            <a:r>
              <a:rPr lang="en-US" sz="1800" dirty="0" smtClean="0">
                <a:solidFill>
                  <a:schemeClr val="bg1"/>
                </a:solidFill>
              </a:rPr>
              <a:t>824-7971 fax</a:t>
            </a:r>
            <a:r>
              <a:rPr lang="en-US" sz="1800" dirty="0">
                <a:solidFill>
                  <a:schemeClr val="bg1"/>
                </a:solidFill>
              </a:rPr>
              <a:t> </a:t>
            </a:r>
            <a:endParaRPr lang="en-US" sz="1800" dirty="0" smtClean="0">
              <a:solidFill>
                <a:schemeClr val="bg1"/>
              </a:solidFill>
            </a:endParaRPr>
          </a:p>
          <a:p>
            <a:pPr algn="l">
              <a:lnSpc>
                <a:spcPct val="110000"/>
              </a:lnSpc>
              <a:spcBef>
                <a:spcPts val="0"/>
              </a:spcBef>
              <a:spcAft>
                <a:spcPts val="0"/>
              </a:spcAft>
              <a:defRPr/>
            </a:pPr>
            <a:r>
              <a:rPr lang="en-US" sz="1800" dirty="0" smtClean="0">
                <a:solidFill>
                  <a:schemeClr val="bg1"/>
                </a:solidFill>
              </a:rPr>
              <a:t>http</a:t>
            </a:r>
            <a:r>
              <a:rPr lang="en-US" sz="1800" dirty="0">
                <a:solidFill>
                  <a:schemeClr val="bg1"/>
                </a:solidFill>
              </a:rPr>
              <a:t>://www.veteran.uci.edu veteran@uci.edu</a:t>
            </a:r>
          </a:p>
        </p:txBody>
      </p:sp>
      <p:sp>
        <p:nvSpPr>
          <p:cNvPr id="5" name="TextBox 4"/>
          <p:cNvSpPr txBox="1"/>
          <p:nvPr/>
        </p:nvSpPr>
        <p:spPr>
          <a:xfrm>
            <a:off x="704850" y="1155700"/>
            <a:ext cx="7608888" cy="2678113"/>
          </a:xfrm>
          <a:prstGeom prst="rect">
            <a:avLst/>
          </a:prstGeom>
          <a:solidFill>
            <a:schemeClr val="accent2">
              <a:lumMod val="20000"/>
              <a:lumOff val="80000"/>
              <a:alpha val="65000"/>
            </a:schemeClr>
          </a:solidFill>
        </p:spPr>
        <p:txBody>
          <a:bodyPr>
            <a:spAutoFit/>
          </a:bodyPr>
          <a:lstStyle/>
          <a:p>
            <a:pPr algn="ctr">
              <a:defRPr/>
            </a:pPr>
            <a:r>
              <a:rPr lang="en-US" sz="2400" dirty="0">
                <a:solidFill>
                  <a:schemeClr val="accent3">
                    <a:lumMod val="10000"/>
                  </a:schemeClr>
                </a:solidFill>
                <a:latin typeface="+mj-lt"/>
                <a:cs typeface="Adobe Caslon Pro Bold"/>
              </a:rPr>
              <a:t>Are you a dependent of a Veteran? If so, you may be entitled to free tuition. Please visit the UCI </a:t>
            </a:r>
          </a:p>
          <a:p>
            <a:pPr algn="ctr">
              <a:defRPr/>
            </a:pPr>
            <a:r>
              <a:rPr lang="en-US" sz="2400" dirty="0">
                <a:solidFill>
                  <a:schemeClr val="accent3">
                    <a:lumMod val="10000"/>
                  </a:schemeClr>
                </a:solidFill>
                <a:latin typeface="+mj-lt"/>
                <a:cs typeface="Adobe Caslon Pro Bold"/>
              </a:rPr>
              <a:t>Veteran’s Service office on campus!</a:t>
            </a:r>
          </a:p>
          <a:p>
            <a:pPr algn="ctr">
              <a:defRPr/>
            </a:pPr>
            <a:endParaRPr lang="en-US" sz="2400" dirty="0">
              <a:solidFill>
                <a:schemeClr val="accent3">
                  <a:lumMod val="10000"/>
                </a:schemeClr>
              </a:solidFill>
              <a:latin typeface="+mj-lt"/>
              <a:cs typeface="Adobe Caslon Pro Bold"/>
            </a:endParaRPr>
          </a:p>
          <a:p>
            <a:pPr algn="ctr">
              <a:defRPr/>
            </a:pPr>
            <a:r>
              <a:rPr lang="en-US" sz="2400" dirty="0">
                <a:solidFill>
                  <a:schemeClr val="accent3">
                    <a:lumMod val="10000"/>
                  </a:schemeClr>
                </a:solidFill>
                <a:latin typeface="+mj-lt"/>
                <a:cs typeface="Adobe Caslon Pro Bold"/>
              </a:rPr>
              <a:t>If you’re a dependent using VA benefits or Cal Vet</a:t>
            </a:r>
          </a:p>
          <a:p>
            <a:pPr algn="ctr">
              <a:defRPr/>
            </a:pPr>
            <a:r>
              <a:rPr lang="en-US" sz="2400" dirty="0">
                <a:solidFill>
                  <a:schemeClr val="accent3">
                    <a:lumMod val="10000"/>
                  </a:schemeClr>
                </a:solidFill>
                <a:latin typeface="+mj-lt"/>
                <a:cs typeface="Adobe Caslon Pro Bold"/>
              </a:rPr>
              <a:t>fee wavier the veteran services office can process the paperwork for you</a:t>
            </a:r>
            <a:r>
              <a:rPr lang="en-US" sz="2400" dirty="0">
                <a:solidFill>
                  <a:schemeClr val="accent3">
                    <a:lumMod val="10000"/>
                  </a:schemeClr>
                </a:solidFill>
                <a:latin typeface="+mj-lt"/>
              </a:rPr>
              <a:t>.</a:t>
            </a:r>
          </a:p>
        </p:txBody>
      </p:sp>
      <p:grpSp>
        <p:nvGrpSpPr>
          <p:cNvPr id="15366" name="Group 11"/>
          <p:cNvGrpSpPr>
            <a:grpSpLocks/>
          </p:cNvGrpSpPr>
          <p:nvPr/>
        </p:nvGrpSpPr>
        <p:grpSpPr bwMode="auto">
          <a:xfrm>
            <a:off x="1014413" y="4003675"/>
            <a:ext cx="6989762" cy="1384300"/>
            <a:chOff x="1046648" y="3972680"/>
            <a:chExt cx="6989912" cy="1384995"/>
          </a:xfrm>
        </p:grpSpPr>
        <p:sp>
          <p:nvSpPr>
            <p:cNvPr id="8" name="TextBox 7"/>
            <p:cNvSpPr txBox="1"/>
            <p:nvPr/>
          </p:nvSpPr>
          <p:spPr>
            <a:xfrm>
              <a:off x="4002636" y="4002858"/>
              <a:ext cx="4033924" cy="1324640"/>
            </a:xfrm>
            <a:prstGeom prst="rect">
              <a:avLst/>
            </a:prstGeom>
            <a:noFill/>
          </p:spPr>
          <p:txBody>
            <a:bodyPr>
              <a:spAutoFit/>
            </a:bodyPr>
            <a:lstStyle/>
            <a:p>
              <a:pPr>
                <a:defRPr/>
              </a:pPr>
              <a:r>
                <a:rPr lang="en-US" sz="1600" dirty="0"/>
                <a:t> </a:t>
              </a:r>
              <a:r>
                <a:rPr lang="en-US" sz="1600" dirty="0">
                  <a:solidFill>
                    <a:schemeClr val="bg1"/>
                  </a:solidFill>
                </a:rPr>
                <a:t>The mission of the veterans fraternity is to provide a social and professional space for veterans who are transitioning from military service to academia. </a:t>
              </a:r>
            </a:p>
            <a:p>
              <a:pPr>
                <a:defRPr/>
              </a:pPr>
              <a:r>
                <a:rPr lang="en-US" sz="1600" dirty="0">
                  <a:solidFill>
                    <a:schemeClr val="bg1"/>
                  </a:solidFill>
                </a:rPr>
                <a:t>Contact </a:t>
              </a:r>
              <a:r>
                <a:rPr lang="en-US" sz="1600" u="sng" dirty="0">
                  <a:solidFill>
                    <a:schemeClr val="bg1"/>
                  </a:solidFill>
                  <a:effectLst>
                    <a:outerShdw blurRad="38100" dist="38100" dir="2700000" algn="tl">
                      <a:srgbClr val="000000">
                        <a:alpha val="43137"/>
                      </a:srgbClr>
                    </a:outerShdw>
                  </a:effectLst>
                </a:rPr>
                <a:t>veteransuci@gmail.com </a:t>
              </a:r>
            </a:p>
          </p:txBody>
        </p:sp>
        <p:sp>
          <p:nvSpPr>
            <p:cNvPr id="10" name="Rectangle 9"/>
            <p:cNvSpPr/>
            <p:nvPr/>
          </p:nvSpPr>
          <p:spPr>
            <a:xfrm>
              <a:off x="1046648" y="3972680"/>
              <a:ext cx="3200469" cy="1384995"/>
            </a:xfrm>
            <a:prstGeom prst="rect">
              <a:avLst/>
            </a:prstGeom>
          </p:spPr>
          <p:txBody>
            <a:bodyPr>
              <a:spAutoFit/>
            </a:bodyPr>
            <a:lstStyle/>
            <a:p>
              <a:pPr algn="ctr">
                <a:defRPr/>
              </a:pPr>
              <a:r>
                <a:rPr lang="en-US" b="1" dirty="0">
                  <a:ln w="0">
                    <a:noFill/>
                    <a:prstDash val="solid"/>
                  </a:ln>
                  <a:solidFill>
                    <a:schemeClr val="bg1"/>
                  </a:solidFill>
                  <a:effectLst>
                    <a:outerShdw blurRad="38100" dist="38100" dir="2700000" algn="tl">
                      <a:srgbClr val="000000">
                        <a:alpha val="43137"/>
                      </a:srgbClr>
                    </a:outerShdw>
                  </a:effectLst>
                  <a:latin typeface="Elephant" panose="02020904090505020303" pitchFamily="18" charset="0"/>
                </a:rPr>
                <a:t>Veteran’s Professional Fraternity </a:t>
              </a:r>
            </a:p>
          </p:txBody>
        </p:sp>
      </p:grpSp>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US" altLang="en-US" smtClean="0"/>
              <a:t>You should have already…</a:t>
            </a:r>
          </a:p>
        </p:txBody>
      </p:sp>
      <p:sp>
        <p:nvSpPr>
          <p:cNvPr id="16387" name="Rectangle 3"/>
          <p:cNvSpPr>
            <a:spLocks noGrp="1" noChangeArrowheads="1"/>
          </p:cNvSpPr>
          <p:nvPr>
            <p:ph type="body" idx="1"/>
          </p:nvPr>
        </p:nvSpPr>
        <p:spPr/>
        <p:txBody>
          <a:bodyPr/>
          <a:lstStyle/>
          <a:p>
            <a:pPr eaLnBrk="1" hangingPunct="1"/>
            <a:r>
              <a:rPr lang="en-US" altLang="en-US" smtClean="0"/>
              <a:t>Sent ALL transcripts to Admissions</a:t>
            </a:r>
          </a:p>
          <a:p>
            <a:pPr eaLnBrk="1" hangingPunct="1"/>
            <a:r>
              <a:rPr lang="en-US" altLang="en-US" smtClean="0">
                <a:solidFill>
                  <a:srgbClr val="FFFF00"/>
                </a:solidFill>
              </a:rPr>
              <a:t>Due Date:  July 1st</a:t>
            </a:r>
            <a:r>
              <a:rPr lang="en-US" altLang="en-US" smtClean="0">
                <a:solidFill>
                  <a:srgbClr val="FF0000"/>
                </a:solidFill>
              </a:rPr>
              <a:t> </a:t>
            </a:r>
          </a:p>
          <a:p>
            <a:pPr eaLnBrk="1" hangingPunct="1"/>
            <a:r>
              <a:rPr lang="en-US" altLang="en-US" sz="2800" smtClean="0"/>
              <a:t>Contact Admissions Office for questions about transcripts and Admission conditions</a:t>
            </a:r>
          </a:p>
          <a:p>
            <a:pPr eaLnBrk="1" hangingPunct="1">
              <a:buFont typeface="Wingdings" panose="05000000000000000000" pitchFamily="2" charset="2"/>
              <a:buNone/>
            </a:pPr>
            <a:r>
              <a:rPr lang="en-US" altLang="en-US" smtClean="0">
                <a:solidFill>
                  <a:srgbClr val="FF0000"/>
                </a:solidFill>
              </a:rPr>
              <a:t>    </a:t>
            </a:r>
            <a:r>
              <a:rPr lang="en-US" altLang="en-US" smtClean="0">
                <a:hlinkClick r:id="rId3"/>
              </a:rPr>
              <a:t>myadmissionsapplication@uci.edu</a:t>
            </a:r>
            <a:endParaRPr lang="en-US" altLang="en-US" smtClean="0"/>
          </a:p>
          <a:p>
            <a:pPr eaLnBrk="1" hangingPunct="1">
              <a:buFont typeface="Wingdings" panose="05000000000000000000" pitchFamily="2" charset="2"/>
              <a:buNone/>
            </a:pPr>
            <a:endParaRPr lang="en-US" altLang="en-US" smtClean="0">
              <a:solidFill>
                <a:srgbClr val="FF0000"/>
              </a:solidFill>
            </a:endParaRPr>
          </a:p>
          <a:p>
            <a:pPr eaLnBrk="1" hangingPunct="1">
              <a:buFont typeface="Wingdings" panose="05000000000000000000" pitchFamily="2" charset="2"/>
              <a:buNone/>
            </a:pPr>
            <a:endParaRPr lang="en-US" altLang="en-US" smtClean="0"/>
          </a:p>
          <a:p>
            <a:pPr eaLnBrk="1" hangingPunct="1">
              <a:buFont typeface="Wingdings" panose="05000000000000000000" pitchFamily="2" charset="2"/>
              <a:buNone/>
            </a:pPr>
            <a:endParaRPr lang="en-US" altLang="en-US" smtClean="0"/>
          </a:p>
        </p:txBody>
      </p:sp>
      <p:sp>
        <p:nvSpPr>
          <p:cNvPr id="16388" name="Slide Number Placeholder 1"/>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9709E100-AFBF-4C46-8BEF-1267B6D4309C}" type="slidenum">
              <a:rPr lang="en-US" altLang="en-US" sz="1400" smtClean="0"/>
              <a:pPr>
                <a:spcBef>
                  <a:spcPct val="0"/>
                </a:spcBef>
                <a:buClrTx/>
                <a:buSzTx/>
                <a:buFontTx/>
                <a:buNone/>
              </a:pPr>
              <a:t>9</a:t>
            </a:fld>
            <a:endParaRPr lang="en-US" altLang="en-US" sz="140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609600" y="381000"/>
            <a:ext cx="8077200" cy="1066800"/>
          </a:xfrm>
        </p:spPr>
        <p:txBody>
          <a:bodyPr/>
          <a:lstStyle/>
          <a:p>
            <a:r>
              <a:rPr lang="en-US" altLang="en-US" dirty="0" smtClean="0"/>
              <a:t>Welcome Week</a:t>
            </a:r>
          </a:p>
        </p:txBody>
      </p:sp>
      <p:sp>
        <p:nvSpPr>
          <p:cNvPr id="3" name="Text Placeholder 2"/>
          <p:cNvSpPr>
            <a:spLocks noGrp="1"/>
          </p:cNvSpPr>
          <p:nvPr>
            <p:ph type="body" sz="half" idx="1"/>
          </p:nvPr>
        </p:nvSpPr>
        <p:spPr>
          <a:xfrm>
            <a:off x="190500" y="1939925"/>
            <a:ext cx="4876800" cy="4343400"/>
          </a:xfrm>
        </p:spPr>
        <p:txBody>
          <a:bodyPr/>
          <a:lstStyle/>
          <a:p>
            <a:pPr eaLnBrk="1" hangingPunct="1">
              <a:lnSpc>
                <a:spcPct val="80000"/>
              </a:lnSpc>
              <a:defRPr/>
            </a:pPr>
            <a:r>
              <a:rPr lang="en-US" sz="2400" dirty="0" smtClean="0"/>
              <a:t>Sept 25– Sept 27</a:t>
            </a:r>
            <a:endParaRPr lang="en-US" sz="2400" dirty="0"/>
          </a:p>
          <a:p>
            <a:pPr marL="0" indent="0" eaLnBrk="1" hangingPunct="1">
              <a:lnSpc>
                <a:spcPct val="80000"/>
              </a:lnSpc>
              <a:buFont typeface="Wingdings" panose="05000000000000000000" pitchFamily="2" charset="2"/>
              <a:buNone/>
              <a:defRPr/>
            </a:pPr>
            <a:r>
              <a:rPr lang="en-US" sz="2400" dirty="0"/>
              <a:t> </a:t>
            </a:r>
            <a:r>
              <a:rPr lang="en-US" sz="2400" dirty="0" smtClean="0"/>
              <a:t>   </a:t>
            </a:r>
            <a:r>
              <a:rPr lang="en-US" sz="1800" dirty="0" smtClean="0">
                <a:hlinkClick r:id="rId3"/>
              </a:rPr>
              <a:t>http://search.dos.uci.edu/welcomeweek/</a:t>
            </a:r>
            <a:endParaRPr lang="en-US" sz="1800" dirty="0" smtClean="0"/>
          </a:p>
          <a:p>
            <a:pPr marL="0" indent="0" eaLnBrk="1" hangingPunct="1">
              <a:lnSpc>
                <a:spcPct val="80000"/>
              </a:lnSpc>
              <a:buFont typeface="Wingdings" panose="05000000000000000000" pitchFamily="2" charset="2"/>
              <a:buNone/>
              <a:defRPr/>
            </a:pPr>
            <a:endParaRPr lang="en-US" sz="1800" dirty="0" smtClean="0"/>
          </a:p>
          <a:p>
            <a:pPr marL="0" indent="0" eaLnBrk="1" hangingPunct="1">
              <a:lnSpc>
                <a:spcPct val="80000"/>
              </a:lnSpc>
              <a:buFont typeface="Wingdings" panose="05000000000000000000" pitchFamily="2" charset="2"/>
              <a:buNone/>
              <a:defRPr/>
            </a:pPr>
            <a:endParaRPr lang="en-US" sz="1200" dirty="0"/>
          </a:p>
          <a:p>
            <a:pPr eaLnBrk="1" hangingPunct="1">
              <a:lnSpc>
                <a:spcPct val="80000"/>
              </a:lnSpc>
              <a:defRPr/>
            </a:pPr>
            <a:r>
              <a:rPr lang="en-US" sz="2000" dirty="0">
                <a:solidFill>
                  <a:schemeClr val="bg1"/>
                </a:solidFill>
              </a:rPr>
              <a:t>New </a:t>
            </a:r>
            <a:r>
              <a:rPr lang="en-US" sz="2000" dirty="0" smtClean="0">
                <a:solidFill>
                  <a:schemeClr val="bg1"/>
                </a:solidFill>
              </a:rPr>
              <a:t>Student Convocation</a:t>
            </a:r>
            <a:endParaRPr lang="en-US" sz="2000" dirty="0">
              <a:solidFill>
                <a:schemeClr val="bg1"/>
              </a:solidFill>
            </a:endParaRPr>
          </a:p>
          <a:p>
            <a:pPr lvl="1" eaLnBrk="1" hangingPunct="1">
              <a:lnSpc>
                <a:spcPct val="80000"/>
              </a:lnSpc>
              <a:defRPr/>
            </a:pPr>
            <a:r>
              <a:rPr lang="en-US" sz="2000" dirty="0"/>
              <a:t>Monday, </a:t>
            </a:r>
            <a:r>
              <a:rPr lang="en-US" sz="2000" dirty="0" smtClean="0"/>
              <a:t>Sept 25, 9:15 </a:t>
            </a:r>
            <a:r>
              <a:rPr lang="en-US" sz="2000" dirty="0"/>
              <a:t>a.m. at Bren Events </a:t>
            </a:r>
            <a:r>
              <a:rPr lang="en-US" sz="2000" dirty="0" smtClean="0"/>
              <a:t>Center</a:t>
            </a:r>
          </a:p>
          <a:p>
            <a:pPr lvl="1" eaLnBrk="1" hangingPunct="1">
              <a:lnSpc>
                <a:spcPct val="80000"/>
              </a:lnSpc>
              <a:defRPr/>
            </a:pPr>
            <a:endParaRPr lang="en-US" sz="2000" dirty="0"/>
          </a:p>
          <a:p>
            <a:pPr lvl="1" eaLnBrk="1" hangingPunct="1">
              <a:lnSpc>
                <a:spcPct val="80000"/>
              </a:lnSpc>
              <a:defRPr/>
            </a:pPr>
            <a:r>
              <a:rPr lang="en-US" sz="2000" dirty="0" smtClean="0"/>
              <a:t>Dean’s </a:t>
            </a:r>
            <a:r>
              <a:rPr lang="en-US" sz="2000" dirty="0"/>
              <a:t>Welcome </a:t>
            </a:r>
            <a:endParaRPr lang="en-US" sz="2000" dirty="0" smtClean="0"/>
          </a:p>
          <a:p>
            <a:pPr lvl="1" eaLnBrk="1" hangingPunct="1">
              <a:lnSpc>
                <a:spcPct val="80000"/>
              </a:lnSpc>
              <a:defRPr/>
            </a:pPr>
            <a:endParaRPr lang="en-US" sz="2000" dirty="0"/>
          </a:p>
          <a:p>
            <a:pPr lvl="1" eaLnBrk="1" hangingPunct="1">
              <a:lnSpc>
                <a:spcPct val="80000"/>
              </a:lnSpc>
              <a:defRPr/>
            </a:pPr>
            <a:r>
              <a:rPr lang="en-US" sz="2000" dirty="0" smtClean="0"/>
              <a:t>Anteater </a:t>
            </a:r>
            <a:r>
              <a:rPr lang="en-US" sz="2000" dirty="0"/>
              <a:t>Club </a:t>
            </a:r>
            <a:r>
              <a:rPr lang="en-US" sz="2000" dirty="0" smtClean="0"/>
              <a:t>Fair in </a:t>
            </a:r>
            <a:r>
              <a:rPr lang="en-US" sz="2000" dirty="0"/>
              <a:t>Aldrich </a:t>
            </a:r>
            <a:r>
              <a:rPr lang="en-US" sz="2000" dirty="0" smtClean="0"/>
              <a:t>Park</a:t>
            </a:r>
            <a:endParaRPr lang="en-US" sz="2000" dirty="0"/>
          </a:p>
          <a:p>
            <a:pPr>
              <a:defRPr/>
            </a:pPr>
            <a:endParaRPr lang="en-US" dirty="0"/>
          </a:p>
        </p:txBody>
      </p:sp>
      <p:pic>
        <p:nvPicPr>
          <p:cNvPr id="18436" name="Content Placeholder 5"/>
          <p:cNvPicPr>
            <a:picLocks noGrp="1" noChangeAspect="1"/>
          </p:cNvPicPr>
          <p:nvPr>
            <p:ph sz="half" idx="2"/>
          </p:nvPr>
        </p:nvPicPr>
        <p:blipFill>
          <a:blip r:embed="rId4">
            <a:extLst>
              <a:ext uri="{28A0092B-C50C-407E-A947-70E740481C1C}">
                <a14:useLocalDpi xmlns:a14="http://schemas.microsoft.com/office/drawing/2010/main" val="0"/>
              </a:ext>
            </a:extLst>
          </a:blip>
          <a:srcRect/>
          <a:stretch>
            <a:fillRect/>
          </a:stretch>
        </p:blipFill>
        <p:spPr>
          <a:xfrm>
            <a:off x="5067300" y="1939925"/>
            <a:ext cx="3768725" cy="4232275"/>
          </a:xfrm>
        </p:spPr>
      </p:pic>
      <p:sp>
        <p:nvSpPr>
          <p:cNvPr id="18437" name="Slide Number Placeholder 4"/>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BD4EBAD6-DC50-42CD-994A-00405D659772}" type="slidenum">
              <a:rPr lang="en-US" altLang="en-US" sz="1400" smtClean="0"/>
              <a:pPr>
                <a:spcBef>
                  <a:spcPct val="0"/>
                </a:spcBef>
                <a:buClrTx/>
                <a:buSzTx/>
                <a:buFontTx/>
                <a:buNone/>
              </a:pPr>
              <a:t>10</a:t>
            </a:fld>
            <a:endParaRPr lang="en-US" altLang="en-US" sz="140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en-US" altLang="en-US" smtClean="0"/>
              <a:t>Instruction begins</a:t>
            </a:r>
          </a:p>
        </p:txBody>
      </p:sp>
      <p:sp>
        <p:nvSpPr>
          <p:cNvPr id="24579" name="Rectangle 3"/>
          <p:cNvSpPr>
            <a:spLocks noGrp="1" noChangeArrowheads="1"/>
          </p:cNvSpPr>
          <p:nvPr>
            <p:ph type="body" idx="1"/>
          </p:nvPr>
        </p:nvSpPr>
        <p:spPr/>
        <p:txBody>
          <a:bodyPr/>
          <a:lstStyle/>
          <a:p>
            <a:pPr eaLnBrk="1" hangingPunct="1">
              <a:defRPr/>
            </a:pPr>
            <a:r>
              <a:rPr lang="en-US" altLang="en-US" dirty="0" smtClean="0"/>
              <a:t>Thursday, Sept 28, 2017</a:t>
            </a:r>
          </a:p>
          <a:p>
            <a:pPr marL="0" indent="0" eaLnBrk="1" hangingPunct="1">
              <a:buFont typeface="Wingdings" panose="05000000000000000000" pitchFamily="2" charset="2"/>
              <a:buNone/>
              <a:defRPr/>
            </a:pPr>
            <a:endParaRPr lang="en-US" altLang="en-US" dirty="0" smtClean="0"/>
          </a:p>
          <a:p>
            <a:pPr eaLnBrk="1" hangingPunct="1">
              <a:defRPr/>
            </a:pPr>
            <a:r>
              <a:rPr lang="en-US" altLang="en-US" dirty="0" smtClean="0"/>
              <a:t> </a:t>
            </a:r>
            <a:r>
              <a:rPr lang="en-US" altLang="en-US" dirty="0" smtClean="0">
                <a:solidFill>
                  <a:srgbClr val="FFFF00"/>
                </a:solidFill>
              </a:rPr>
              <a:t>Labs and Discussions will start after the</a:t>
            </a:r>
          </a:p>
          <a:p>
            <a:pPr eaLnBrk="1" hangingPunct="1">
              <a:buFont typeface="Wingdings" panose="05000000000000000000" pitchFamily="2" charset="2"/>
              <a:buNone/>
              <a:defRPr/>
            </a:pPr>
            <a:r>
              <a:rPr lang="en-US" altLang="en-US" dirty="0" smtClean="0">
                <a:solidFill>
                  <a:srgbClr val="FFFF00"/>
                </a:solidFill>
              </a:rPr>
              <a:t>    first lecture class.</a:t>
            </a:r>
          </a:p>
        </p:txBody>
      </p:sp>
      <p:sp>
        <p:nvSpPr>
          <p:cNvPr id="20484" name="Slide Number Placeholder 1"/>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F5D4A333-6882-46C4-B136-434731561924}" type="slidenum">
              <a:rPr lang="en-US" altLang="en-US" sz="1400" smtClean="0"/>
              <a:pPr>
                <a:spcBef>
                  <a:spcPct val="0"/>
                </a:spcBef>
                <a:buClrTx/>
                <a:buSzTx/>
                <a:buFontTx/>
                <a:buNone/>
              </a:pPr>
              <a:t>11</a:t>
            </a:fld>
            <a:endParaRPr lang="en-US" altLang="en-US" sz="140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en-US" altLang="en-US" sz="3600" dirty="0" smtClean="0"/>
              <a:t>Registering For Classes in fall 2017</a:t>
            </a:r>
          </a:p>
        </p:txBody>
      </p:sp>
      <p:sp>
        <p:nvSpPr>
          <p:cNvPr id="27651" name="Rectangle 3"/>
          <p:cNvSpPr>
            <a:spLocks noGrp="1" noChangeArrowheads="1"/>
          </p:cNvSpPr>
          <p:nvPr>
            <p:ph type="body" idx="1"/>
          </p:nvPr>
        </p:nvSpPr>
        <p:spPr>
          <a:xfrm>
            <a:off x="381000" y="1371600"/>
            <a:ext cx="8305800" cy="4572000"/>
          </a:xfrm>
        </p:spPr>
        <p:txBody>
          <a:bodyPr/>
          <a:lstStyle/>
          <a:p>
            <a:pPr eaLnBrk="1" hangingPunct="1">
              <a:lnSpc>
                <a:spcPct val="90000"/>
              </a:lnSpc>
              <a:defRPr/>
            </a:pPr>
            <a:r>
              <a:rPr lang="en-US" dirty="0" smtClean="0"/>
              <a:t>When to enroll</a:t>
            </a:r>
          </a:p>
          <a:p>
            <a:pPr eaLnBrk="1" hangingPunct="1">
              <a:lnSpc>
                <a:spcPct val="90000"/>
              </a:lnSpc>
              <a:buFont typeface="Wingdings" panose="05000000000000000000" pitchFamily="2" charset="2"/>
              <a:buNone/>
              <a:defRPr/>
            </a:pPr>
            <a:r>
              <a:rPr lang="en-US" dirty="0" smtClean="0"/>
              <a:t>   </a:t>
            </a:r>
            <a:r>
              <a:rPr lang="en-US" sz="1800" b="1" dirty="0" smtClean="0">
                <a:solidFill>
                  <a:schemeClr val="bg1"/>
                </a:solidFill>
              </a:rPr>
              <a:t>After attending the Engineering Transfer Orientation, your hold will be lifted.  You may enroll </a:t>
            </a:r>
            <a:r>
              <a:rPr lang="en-US" sz="1800" b="1" smtClean="0">
                <a:solidFill>
                  <a:schemeClr val="bg1"/>
                </a:solidFill>
              </a:rPr>
              <a:t>in </a:t>
            </a:r>
            <a:r>
              <a:rPr lang="en-US" sz="1800" b="1" smtClean="0">
                <a:solidFill>
                  <a:schemeClr val="bg1"/>
                </a:solidFill>
              </a:rPr>
              <a:t>classes </a:t>
            </a:r>
            <a:r>
              <a:rPr lang="en-US" sz="1800" b="1" dirty="0" smtClean="0">
                <a:solidFill>
                  <a:schemeClr val="bg1"/>
                </a:solidFill>
              </a:rPr>
              <a:t>on the orientation day.</a:t>
            </a:r>
          </a:p>
          <a:p>
            <a:pPr eaLnBrk="1" hangingPunct="1">
              <a:lnSpc>
                <a:spcPct val="90000"/>
              </a:lnSpc>
              <a:buFont typeface="Wingdings" panose="05000000000000000000" pitchFamily="2" charset="2"/>
              <a:buNone/>
              <a:defRPr/>
            </a:pPr>
            <a:endParaRPr lang="en-US" sz="1800" b="1" dirty="0" smtClean="0">
              <a:solidFill>
                <a:schemeClr val="bg1"/>
              </a:solidFill>
            </a:endParaRPr>
          </a:p>
          <a:p>
            <a:pPr eaLnBrk="1" hangingPunct="1">
              <a:lnSpc>
                <a:spcPct val="90000"/>
              </a:lnSpc>
              <a:defRPr/>
            </a:pPr>
            <a:r>
              <a:rPr lang="en-US" dirty="0" smtClean="0"/>
              <a:t>Check course schedule on </a:t>
            </a:r>
            <a:r>
              <a:rPr lang="en-US" dirty="0" err="1" smtClean="0"/>
              <a:t>WebSOC</a:t>
            </a:r>
            <a:r>
              <a:rPr lang="en-US" dirty="0" smtClean="0"/>
              <a:t>    </a:t>
            </a:r>
          </a:p>
          <a:p>
            <a:pPr eaLnBrk="1" hangingPunct="1">
              <a:lnSpc>
                <a:spcPct val="90000"/>
              </a:lnSpc>
              <a:buFont typeface="Wingdings" panose="05000000000000000000" pitchFamily="2" charset="2"/>
              <a:buNone/>
              <a:defRPr/>
            </a:pPr>
            <a:r>
              <a:rPr lang="en-US" sz="2800" dirty="0" smtClean="0"/>
              <a:t>         </a:t>
            </a:r>
            <a:r>
              <a:rPr lang="en-US" sz="2800" dirty="0" smtClean="0">
                <a:hlinkClick r:id="rId3"/>
              </a:rPr>
              <a:t>http://websoc.reg.uci.edu/perl/WebSoc</a:t>
            </a:r>
            <a:endParaRPr lang="en-US" sz="2800" dirty="0" smtClean="0"/>
          </a:p>
          <a:p>
            <a:pPr eaLnBrk="1" hangingPunct="1">
              <a:lnSpc>
                <a:spcPct val="90000"/>
              </a:lnSpc>
              <a:buFont typeface="Wingdings" panose="05000000000000000000" pitchFamily="2" charset="2"/>
              <a:buNone/>
              <a:defRPr/>
            </a:pPr>
            <a:r>
              <a:rPr lang="en-US" sz="2800" dirty="0" smtClean="0"/>
              <a:t>      </a:t>
            </a:r>
          </a:p>
          <a:p>
            <a:pPr eaLnBrk="1" hangingPunct="1">
              <a:lnSpc>
                <a:spcPct val="90000"/>
              </a:lnSpc>
              <a:defRPr/>
            </a:pPr>
            <a:r>
              <a:rPr lang="en-US" dirty="0" smtClean="0"/>
              <a:t>Enroll in classes through </a:t>
            </a:r>
            <a:r>
              <a:rPr lang="en-US" dirty="0" err="1" smtClean="0"/>
              <a:t>WebREG</a:t>
            </a:r>
            <a:endParaRPr lang="en-US" dirty="0" smtClean="0"/>
          </a:p>
          <a:p>
            <a:pPr marL="0" indent="0" eaLnBrk="1" hangingPunct="1">
              <a:lnSpc>
                <a:spcPct val="90000"/>
              </a:lnSpc>
              <a:buFont typeface="Wingdings" panose="05000000000000000000" pitchFamily="2" charset="2"/>
              <a:buNone/>
              <a:defRPr/>
            </a:pPr>
            <a:r>
              <a:rPr lang="en-US" dirty="0"/>
              <a:t> </a:t>
            </a:r>
            <a:r>
              <a:rPr lang="en-US" dirty="0" smtClean="0"/>
              <a:t>   </a:t>
            </a:r>
            <a:r>
              <a:rPr lang="en-US" dirty="0" smtClean="0">
                <a:solidFill>
                  <a:srgbClr val="00B0F0"/>
                </a:solidFill>
              </a:rPr>
              <a:t> </a:t>
            </a:r>
            <a:r>
              <a:rPr lang="en-US" dirty="0" smtClean="0">
                <a:solidFill>
                  <a:srgbClr val="FFFF00"/>
                </a:solidFill>
              </a:rPr>
              <a:t>Access </a:t>
            </a:r>
            <a:r>
              <a:rPr lang="en-US" dirty="0" err="1" smtClean="0">
                <a:solidFill>
                  <a:srgbClr val="FFFF00"/>
                </a:solidFill>
              </a:rPr>
              <a:t>WebReg</a:t>
            </a:r>
            <a:r>
              <a:rPr lang="en-US" dirty="0" smtClean="0">
                <a:solidFill>
                  <a:srgbClr val="FFFF00"/>
                </a:solidFill>
              </a:rPr>
              <a:t> </a:t>
            </a:r>
            <a:r>
              <a:rPr lang="en-US" b="1" dirty="0" smtClean="0"/>
              <a:t>Video Tutorial:</a:t>
            </a:r>
            <a:r>
              <a:rPr lang="en-US" dirty="0" smtClean="0"/>
              <a:t>    </a:t>
            </a:r>
          </a:p>
          <a:p>
            <a:pPr eaLnBrk="1" hangingPunct="1">
              <a:lnSpc>
                <a:spcPct val="90000"/>
              </a:lnSpc>
              <a:buFont typeface="Wingdings" panose="05000000000000000000" pitchFamily="2" charset="2"/>
              <a:buNone/>
              <a:defRPr/>
            </a:pPr>
            <a:r>
              <a:rPr lang="en-US" sz="2800" dirty="0" smtClean="0"/>
              <a:t>    </a:t>
            </a:r>
            <a:r>
              <a:rPr lang="en-US" sz="2800" dirty="0" smtClean="0">
                <a:solidFill>
                  <a:srgbClr val="00B0F0"/>
                </a:solidFill>
                <a:hlinkClick r:id="rId4"/>
              </a:rPr>
              <a:t>http://www.reg.uci.edu/registrar/soc/webreg.html</a:t>
            </a:r>
            <a:endParaRPr lang="en-US" sz="2800" dirty="0" smtClean="0">
              <a:solidFill>
                <a:srgbClr val="00B0F0"/>
              </a:solidFill>
            </a:endParaRPr>
          </a:p>
        </p:txBody>
      </p:sp>
      <p:sp>
        <p:nvSpPr>
          <p:cNvPr id="22532" name="Slide Number Placeholder 1"/>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E3B98240-2100-44F6-BB59-DBF2E49AE199}" type="slidenum">
              <a:rPr lang="en-US" altLang="en-US" sz="1400" smtClean="0"/>
              <a:pPr>
                <a:spcBef>
                  <a:spcPct val="0"/>
                </a:spcBef>
                <a:buClrTx/>
                <a:buSzTx/>
                <a:buFontTx/>
                <a:buNone/>
              </a:pPr>
              <a:t>12</a:t>
            </a:fld>
            <a:endParaRPr lang="en-US" altLang="en-US" sz="140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US" altLang="en-US" smtClean="0"/>
              <a:t>Enrollment in WebReg</a:t>
            </a:r>
          </a:p>
        </p:txBody>
      </p:sp>
      <p:sp>
        <p:nvSpPr>
          <p:cNvPr id="29699" name="Rectangle 3"/>
          <p:cNvSpPr>
            <a:spLocks noGrp="1" noChangeArrowheads="1"/>
          </p:cNvSpPr>
          <p:nvPr>
            <p:ph type="body" idx="1"/>
          </p:nvPr>
        </p:nvSpPr>
        <p:spPr>
          <a:xfrm>
            <a:off x="457200" y="2057400"/>
            <a:ext cx="8229600" cy="4495800"/>
          </a:xfrm>
        </p:spPr>
        <p:txBody>
          <a:bodyPr/>
          <a:lstStyle/>
          <a:p>
            <a:pPr eaLnBrk="1" hangingPunct="1">
              <a:lnSpc>
                <a:spcPct val="90000"/>
              </a:lnSpc>
              <a:defRPr/>
            </a:pPr>
            <a:r>
              <a:rPr lang="en-US" sz="2800" dirty="0" smtClean="0"/>
              <a:t>Log on using </a:t>
            </a:r>
            <a:r>
              <a:rPr lang="en-US" sz="2800" dirty="0" err="1" smtClean="0"/>
              <a:t>UCInetID</a:t>
            </a:r>
            <a:r>
              <a:rPr lang="en-US" sz="2800" dirty="0" smtClean="0"/>
              <a:t> and password</a:t>
            </a:r>
          </a:p>
          <a:p>
            <a:pPr marL="0" indent="0" eaLnBrk="1" hangingPunct="1">
              <a:lnSpc>
                <a:spcPct val="90000"/>
              </a:lnSpc>
              <a:buFont typeface="Wingdings" panose="05000000000000000000" pitchFamily="2" charset="2"/>
              <a:buNone/>
              <a:defRPr/>
            </a:pPr>
            <a:endParaRPr lang="en-US" sz="2400" dirty="0" smtClean="0"/>
          </a:p>
          <a:p>
            <a:pPr eaLnBrk="1" hangingPunct="1">
              <a:lnSpc>
                <a:spcPct val="90000"/>
              </a:lnSpc>
              <a:defRPr/>
            </a:pPr>
            <a:endParaRPr lang="en-US" sz="2400" dirty="0" smtClean="0">
              <a:solidFill>
                <a:srgbClr val="FFFF00"/>
              </a:solidFill>
            </a:endParaRPr>
          </a:p>
          <a:p>
            <a:pPr eaLnBrk="1" hangingPunct="1">
              <a:lnSpc>
                <a:spcPct val="90000"/>
              </a:lnSpc>
              <a:defRPr/>
            </a:pPr>
            <a:r>
              <a:rPr lang="en-US" sz="2800" dirty="0" smtClean="0">
                <a:solidFill>
                  <a:schemeClr val="bg1"/>
                </a:solidFill>
              </a:rPr>
              <a:t>You may enroll 18 units for now. </a:t>
            </a:r>
          </a:p>
          <a:p>
            <a:pPr marL="0" indent="0" eaLnBrk="1" hangingPunct="1">
              <a:lnSpc>
                <a:spcPct val="90000"/>
              </a:lnSpc>
              <a:buFont typeface="Wingdings" panose="05000000000000000000" pitchFamily="2" charset="2"/>
              <a:buNone/>
              <a:defRPr/>
            </a:pPr>
            <a:r>
              <a:rPr lang="en-US" sz="2800" b="1" dirty="0">
                <a:solidFill>
                  <a:schemeClr val="bg1"/>
                </a:solidFill>
              </a:rPr>
              <a:t> </a:t>
            </a:r>
            <a:r>
              <a:rPr lang="en-US" sz="2800" b="1" dirty="0" smtClean="0">
                <a:solidFill>
                  <a:schemeClr val="bg1"/>
                </a:solidFill>
              </a:rPr>
              <a:t>  </a:t>
            </a:r>
            <a:r>
              <a:rPr lang="en-US" sz="2800" b="1" dirty="0" smtClean="0"/>
              <a:t>18-unit enrollment limit (undergrad) will be   </a:t>
            </a:r>
          </a:p>
          <a:p>
            <a:pPr marL="0" indent="0" eaLnBrk="1" hangingPunct="1">
              <a:lnSpc>
                <a:spcPct val="90000"/>
              </a:lnSpc>
              <a:buFont typeface="Wingdings" panose="05000000000000000000" pitchFamily="2" charset="2"/>
              <a:buNone/>
              <a:defRPr/>
            </a:pPr>
            <a:r>
              <a:rPr lang="en-US" sz="2800" b="1" dirty="0"/>
              <a:t> </a:t>
            </a:r>
            <a:r>
              <a:rPr lang="en-US" sz="2800" b="1" dirty="0" smtClean="0"/>
              <a:t>   lifted at noon on Sept 1. </a:t>
            </a:r>
            <a:r>
              <a:rPr lang="en-US" sz="2800" dirty="0" smtClean="0">
                <a:solidFill>
                  <a:schemeClr val="bg1"/>
                </a:solidFill>
              </a:rPr>
              <a:t> </a:t>
            </a:r>
          </a:p>
          <a:p>
            <a:pPr marL="0" indent="0" eaLnBrk="1" hangingPunct="1">
              <a:lnSpc>
                <a:spcPct val="90000"/>
              </a:lnSpc>
              <a:buFont typeface="Wingdings" panose="05000000000000000000" pitchFamily="2" charset="2"/>
              <a:buNone/>
              <a:defRPr/>
            </a:pPr>
            <a:endParaRPr lang="en-US" sz="2800" dirty="0" smtClean="0">
              <a:solidFill>
                <a:schemeClr val="bg1"/>
              </a:solidFill>
            </a:endParaRPr>
          </a:p>
          <a:p>
            <a:pPr eaLnBrk="1" hangingPunct="1">
              <a:lnSpc>
                <a:spcPct val="90000"/>
              </a:lnSpc>
              <a:buFont typeface="Wingdings" panose="05000000000000000000" pitchFamily="2" charset="2"/>
              <a:buNone/>
              <a:defRPr/>
            </a:pPr>
            <a:r>
              <a:rPr lang="en-US" sz="2800" dirty="0" smtClean="0">
                <a:solidFill>
                  <a:schemeClr val="bg1"/>
                </a:solidFill>
              </a:rPr>
              <a:t>    See Academic Calendar</a:t>
            </a:r>
          </a:p>
          <a:p>
            <a:pPr eaLnBrk="1" hangingPunct="1">
              <a:lnSpc>
                <a:spcPct val="90000"/>
              </a:lnSpc>
              <a:buFont typeface="Wingdings" panose="05000000000000000000" pitchFamily="2" charset="2"/>
              <a:buNone/>
              <a:defRPr/>
            </a:pPr>
            <a:r>
              <a:rPr lang="en-US" sz="2400" dirty="0" smtClean="0">
                <a:solidFill>
                  <a:schemeClr val="bg1"/>
                </a:solidFill>
              </a:rPr>
              <a:t>      </a:t>
            </a:r>
            <a:r>
              <a:rPr lang="en-US" sz="1800" dirty="0">
                <a:solidFill>
                  <a:schemeClr val="bg1"/>
                </a:solidFill>
              </a:rPr>
              <a:t>http://</a:t>
            </a:r>
            <a:r>
              <a:rPr lang="en-US" sz="1800" dirty="0" smtClean="0">
                <a:solidFill>
                  <a:schemeClr val="bg1"/>
                </a:solidFill>
              </a:rPr>
              <a:t>reg.uci.edu/calendars/quarterly/2017-2018/quarterly17-18.html</a:t>
            </a:r>
            <a:endParaRPr lang="en-US" sz="1800" dirty="0" smtClean="0">
              <a:solidFill>
                <a:srgbClr val="FFFF00"/>
              </a:solidFill>
            </a:endParaRPr>
          </a:p>
          <a:p>
            <a:pPr eaLnBrk="1" hangingPunct="1">
              <a:lnSpc>
                <a:spcPct val="90000"/>
              </a:lnSpc>
              <a:buFont typeface="Wingdings" panose="05000000000000000000" pitchFamily="2" charset="2"/>
              <a:buNone/>
              <a:defRPr/>
            </a:pPr>
            <a:endParaRPr lang="en-US" sz="2400" dirty="0" smtClean="0">
              <a:solidFill>
                <a:srgbClr val="FFFF00"/>
              </a:solidFill>
            </a:endParaRPr>
          </a:p>
          <a:p>
            <a:pPr lvl="1" eaLnBrk="1" hangingPunct="1">
              <a:lnSpc>
                <a:spcPct val="90000"/>
              </a:lnSpc>
              <a:buFont typeface="Wingdings" panose="05000000000000000000" pitchFamily="2" charset="2"/>
              <a:buNone/>
              <a:defRPr/>
            </a:pPr>
            <a:r>
              <a:rPr lang="en-US" sz="2400" dirty="0" smtClean="0"/>
              <a:t> </a:t>
            </a:r>
          </a:p>
        </p:txBody>
      </p:sp>
      <p:sp>
        <p:nvSpPr>
          <p:cNvPr id="24580" name="Slide Number Placeholder 1"/>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6CD76212-823C-4C15-B674-2E7031413907}" type="slidenum">
              <a:rPr lang="en-US" altLang="en-US" sz="1400" smtClean="0"/>
              <a:pPr>
                <a:spcBef>
                  <a:spcPct val="0"/>
                </a:spcBef>
                <a:buClrTx/>
                <a:buSzTx/>
                <a:buFontTx/>
                <a:buNone/>
              </a:pPr>
              <a:t>13</a:t>
            </a:fld>
            <a:endParaRPr lang="en-US" altLang="en-US" sz="140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r>
              <a:rPr lang="en-US" altLang="en-US" sz="4000" u="sng" smtClean="0"/>
              <a:t>Enrollment </a:t>
            </a:r>
            <a:r>
              <a:rPr lang="en-US" altLang="en-US" sz="4000" b="1" u="sng" smtClean="0"/>
              <a:t>after</a:t>
            </a:r>
            <a:r>
              <a:rPr lang="en-US" altLang="en-US" sz="4000" u="sng" smtClean="0"/>
              <a:t> Fall quarter</a:t>
            </a:r>
            <a:br>
              <a:rPr lang="en-US" altLang="en-US" sz="4000" u="sng" smtClean="0"/>
            </a:br>
            <a:r>
              <a:rPr lang="en-US" altLang="en-US" sz="4000" u="sng" smtClean="0"/>
              <a:t/>
            </a:r>
            <a:br>
              <a:rPr lang="en-US" altLang="en-US" sz="4000" u="sng" smtClean="0"/>
            </a:br>
            <a:endParaRPr lang="en-US" altLang="en-US" sz="4000" u="sng" smtClean="0"/>
          </a:p>
        </p:txBody>
      </p:sp>
      <p:sp>
        <p:nvSpPr>
          <p:cNvPr id="26627" name="Rectangle 3"/>
          <p:cNvSpPr>
            <a:spLocks noGrp="1" noChangeArrowheads="1"/>
          </p:cNvSpPr>
          <p:nvPr>
            <p:ph type="body" idx="1"/>
          </p:nvPr>
        </p:nvSpPr>
        <p:spPr>
          <a:xfrm>
            <a:off x="457200" y="1447800"/>
            <a:ext cx="8229600" cy="4114800"/>
          </a:xfrm>
        </p:spPr>
        <p:txBody>
          <a:bodyPr/>
          <a:lstStyle/>
          <a:p>
            <a:pPr eaLnBrk="1" hangingPunct="1">
              <a:lnSpc>
                <a:spcPct val="80000"/>
              </a:lnSpc>
              <a:buFont typeface="Wingdings" panose="05000000000000000000" pitchFamily="2" charset="2"/>
              <a:buNone/>
            </a:pPr>
            <a:r>
              <a:rPr lang="en-US" altLang="en-US" smtClean="0"/>
              <a:t>   Use </a:t>
            </a:r>
            <a:r>
              <a:rPr lang="en-US" altLang="en-US" smtClean="0">
                <a:hlinkClick r:id="rId3"/>
              </a:rPr>
              <a:t>WebReg</a:t>
            </a:r>
            <a:r>
              <a:rPr lang="en-US" altLang="en-US" smtClean="0"/>
              <a:t> or </a:t>
            </a:r>
            <a:r>
              <a:rPr lang="en-US" altLang="en-US" smtClean="0">
                <a:hlinkClick r:id="rId4"/>
              </a:rPr>
              <a:t>StudentAccess</a:t>
            </a:r>
            <a:r>
              <a:rPr lang="en-US" altLang="en-US" smtClean="0"/>
              <a:t> to view your enrollment window at the </a:t>
            </a:r>
            <a:r>
              <a:rPr lang="en-US" altLang="en-US" b="1" smtClean="0">
                <a:solidFill>
                  <a:srgbClr val="FFFF00"/>
                </a:solidFill>
              </a:rPr>
              <a:t>seventh week</a:t>
            </a:r>
          </a:p>
          <a:p>
            <a:pPr eaLnBrk="1" hangingPunct="1">
              <a:lnSpc>
                <a:spcPct val="80000"/>
              </a:lnSpc>
              <a:buFont typeface="Wingdings" panose="05000000000000000000" pitchFamily="2" charset="2"/>
              <a:buNone/>
            </a:pPr>
            <a:endParaRPr lang="en-US" altLang="en-US" smtClean="0"/>
          </a:p>
          <a:p>
            <a:pPr eaLnBrk="1" hangingPunct="1">
              <a:lnSpc>
                <a:spcPct val="80000"/>
              </a:lnSpc>
            </a:pPr>
            <a:r>
              <a:rPr lang="en-US" altLang="en-US" sz="2800" smtClean="0"/>
              <a:t>Each student has an initial </a:t>
            </a:r>
            <a:r>
              <a:rPr lang="en-US" altLang="en-US" sz="2800" smtClean="0">
                <a:solidFill>
                  <a:srgbClr val="FFFF00"/>
                </a:solidFill>
              </a:rPr>
              <a:t>48 hour priority window</a:t>
            </a:r>
            <a:r>
              <a:rPr lang="en-US" altLang="en-US" sz="2800" smtClean="0"/>
              <a:t> to enroll classes via WebReg</a:t>
            </a:r>
          </a:p>
          <a:p>
            <a:pPr eaLnBrk="1" hangingPunct="1">
              <a:lnSpc>
                <a:spcPct val="80000"/>
              </a:lnSpc>
              <a:buFont typeface="Wingdings" panose="05000000000000000000" pitchFamily="2" charset="2"/>
              <a:buNone/>
            </a:pPr>
            <a:endParaRPr lang="en-US" altLang="en-US" sz="2800" smtClean="0"/>
          </a:p>
          <a:p>
            <a:pPr eaLnBrk="1" hangingPunct="1">
              <a:lnSpc>
                <a:spcPct val="80000"/>
              </a:lnSpc>
            </a:pPr>
            <a:r>
              <a:rPr lang="en-US" altLang="en-US" sz="2800" smtClean="0"/>
              <a:t>After the priority window is passed, enrollment via WebReg is available </a:t>
            </a:r>
            <a:r>
              <a:rPr lang="en-US" altLang="en-US" sz="2800" smtClean="0">
                <a:solidFill>
                  <a:srgbClr val="FFFF00"/>
                </a:solidFill>
              </a:rPr>
              <a:t>7pm - 7am daily</a:t>
            </a:r>
          </a:p>
          <a:p>
            <a:pPr eaLnBrk="1" hangingPunct="1">
              <a:lnSpc>
                <a:spcPct val="80000"/>
              </a:lnSpc>
            </a:pPr>
            <a:endParaRPr lang="en-US" altLang="en-US" sz="2800" smtClean="0"/>
          </a:p>
          <a:p>
            <a:pPr eaLnBrk="1" hangingPunct="1">
              <a:lnSpc>
                <a:spcPct val="80000"/>
              </a:lnSpc>
              <a:buFont typeface="Wingdings" panose="05000000000000000000" pitchFamily="2" charset="2"/>
              <a:buNone/>
            </a:pPr>
            <a:endParaRPr lang="en-US" altLang="en-US" sz="2800" smtClean="0"/>
          </a:p>
        </p:txBody>
      </p:sp>
      <p:sp>
        <p:nvSpPr>
          <p:cNvPr id="26628" name="Slide Number Placeholder 1"/>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A86B2344-EFB0-4271-A601-62042DD6EF15}" type="slidenum">
              <a:rPr lang="en-US" altLang="en-US" sz="1400" smtClean="0"/>
              <a:pPr>
                <a:spcBef>
                  <a:spcPct val="0"/>
                </a:spcBef>
                <a:buClrTx/>
                <a:buSzTx/>
                <a:buFontTx/>
                <a:buNone/>
              </a:pPr>
              <a:t>14</a:t>
            </a:fld>
            <a:endParaRPr lang="en-US" altLang="en-US" sz="1400"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57200" y="38100"/>
            <a:ext cx="8229600" cy="1143000"/>
          </a:xfrm>
        </p:spPr>
        <p:txBody>
          <a:bodyPr/>
          <a:lstStyle/>
          <a:p>
            <a:pPr eaLnBrk="1" hangingPunct="1"/>
            <a:r>
              <a:rPr lang="en-US" altLang="en-US" smtClean="0"/>
              <a:t>Enrollment Tips</a:t>
            </a:r>
          </a:p>
        </p:txBody>
      </p:sp>
      <p:sp>
        <p:nvSpPr>
          <p:cNvPr id="33795" name="Rectangle 3"/>
          <p:cNvSpPr>
            <a:spLocks noGrp="1" noChangeArrowheads="1"/>
          </p:cNvSpPr>
          <p:nvPr>
            <p:ph type="body" idx="1"/>
          </p:nvPr>
        </p:nvSpPr>
        <p:spPr>
          <a:xfrm>
            <a:off x="381000" y="1143000"/>
            <a:ext cx="8382000" cy="5181600"/>
          </a:xfrm>
        </p:spPr>
        <p:txBody>
          <a:bodyPr/>
          <a:lstStyle/>
          <a:p>
            <a:pPr eaLnBrk="1" hangingPunct="1">
              <a:lnSpc>
                <a:spcPct val="90000"/>
              </a:lnSpc>
              <a:defRPr/>
            </a:pPr>
            <a:r>
              <a:rPr lang="en-US" altLang="en-US" sz="2800" b="1" i="1" dirty="0" smtClean="0">
                <a:solidFill>
                  <a:srgbClr val="FFFF00"/>
                </a:solidFill>
              </a:rPr>
              <a:t>Enroll as soon as your window opens</a:t>
            </a:r>
            <a:r>
              <a:rPr lang="en-US" altLang="en-US" sz="2800" b="1" i="1" dirty="0" smtClean="0"/>
              <a:t>!!</a:t>
            </a:r>
          </a:p>
          <a:p>
            <a:pPr marL="0" indent="0" eaLnBrk="1" hangingPunct="1">
              <a:lnSpc>
                <a:spcPct val="90000"/>
              </a:lnSpc>
              <a:buFont typeface="Wingdings" panose="05000000000000000000" pitchFamily="2" charset="2"/>
              <a:buNone/>
              <a:defRPr/>
            </a:pPr>
            <a:endParaRPr lang="en-US" altLang="en-US" sz="2800" dirty="0" smtClean="0"/>
          </a:p>
          <a:p>
            <a:pPr lvl="1" eaLnBrk="1" hangingPunct="1">
              <a:lnSpc>
                <a:spcPct val="90000"/>
              </a:lnSpc>
              <a:defRPr/>
            </a:pPr>
            <a:r>
              <a:rPr lang="en-US" altLang="en-US" sz="2000" dirty="0" smtClean="0"/>
              <a:t>Enrollment window starts at the </a:t>
            </a:r>
            <a:r>
              <a:rPr lang="en-US" altLang="en-US" sz="2000" b="1" dirty="0" smtClean="0">
                <a:solidFill>
                  <a:srgbClr val="FFFF00"/>
                </a:solidFill>
              </a:rPr>
              <a:t>eighth</a:t>
            </a:r>
            <a:r>
              <a:rPr lang="en-US" altLang="en-US" sz="2000" dirty="0" smtClean="0"/>
              <a:t> week.</a:t>
            </a:r>
          </a:p>
          <a:p>
            <a:pPr lvl="1" eaLnBrk="1" hangingPunct="1">
              <a:lnSpc>
                <a:spcPct val="90000"/>
              </a:lnSpc>
              <a:defRPr/>
            </a:pPr>
            <a:endParaRPr lang="en-US" altLang="en-US" sz="2000" dirty="0" smtClean="0"/>
          </a:p>
          <a:p>
            <a:pPr lvl="1" eaLnBrk="1" hangingPunct="1">
              <a:lnSpc>
                <a:spcPct val="90000"/>
              </a:lnSpc>
              <a:defRPr/>
            </a:pPr>
            <a:r>
              <a:rPr lang="en-US" altLang="en-US" sz="2000" b="1" dirty="0" smtClean="0"/>
              <a:t>If the class is full, use </a:t>
            </a:r>
            <a:r>
              <a:rPr lang="en-US" altLang="en-US" sz="2000" b="1" dirty="0" smtClean="0">
                <a:solidFill>
                  <a:srgbClr val="FFFF00"/>
                </a:solidFill>
              </a:rPr>
              <a:t>waitlists</a:t>
            </a:r>
            <a:r>
              <a:rPr lang="en-US" altLang="en-US" sz="2000" b="1" dirty="0" smtClean="0"/>
              <a:t> when available.</a:t>
            </a:r>
          </a:p>
          <a:p>
            <a:pPr lvl="1" eaLnBrk="1" hangingPunct="1">
              <a:lnSpc>
                <a:spcPct val="90000"/>
              </a:lnSpc>
              <a:defRPr/>
            </a:pPr>
            <a:endParaRPr lang="en-US" altLang="en-US" sz="2000" b="1" dirty="0" smtClean="0"/>
          </a:p>
          <a:p>
            <a:pPr lvl="1" eaLnBrk="1" hangingPunct="1">
              <a:lnSpc>
                <a:spcPct val="90000"/>
              </a:lnSpc>
              <a:defRPr/>
            </a:pPr>
            <a:r>
              <a:rPr lang="en-US" altLang="en-US" sz="2000" dirty="0" smtClean="0"/>
              <a:t>If you took the </a:t>
            </a:r>
            <a:r>
              <a:rPr lang="en-US" altLang="en-US" sz="2000" dirty="0" smtClean="0">
                <a:solidFill>
                  <a:srgbClr val="FFFF00"/>
                </a:solidFill>
              </a:rPr>
              <a:t>prerequisites from colleges or universities other than UCI</a:t>
            </a:r>
            <a:r>
              <a:rPr lang="en-US" altLang="en-US" sz="2000" dirty="0" smtClean="0"/>
              <a:t>, you will need the prerequisite clearance</a:t>
            </a:r>
            <a:r>
              <a:rPr lang="en-US" altLang="en-US" sz="2400" dirty="0" smtClean="0"/>
              <a:t>. </a:t>
            </a:r>
          </a:p>
          <a:p>
            <a:pPr marL="457200" lvl="1" indent="0" eaLnBrk="1" hangingPunct="1">
              <a:lnSpc>
                <a:spcPct val="90000"/>
              </a:lnSpc>
              <a:buNone/>
              <a:defRPr/>
            </a:pPr>
            <a:endParaRPr lang="en-US" altLang="en-US" sz="2400" dirty="0" smtClean="0"/>
          </a:p>
          <a:p>
            <a:pPr lvl="1" eaLnBrk="1" hangingPunct="1">
              <a:lnSpc>
                <a:spcPct val="90000"/>
              </a:lnSpc>
              <a:defRPr/>
            </a:pPr>
            <a:r>
              <a:rPr lang="en-US" altLang="en-US" sz="2000" dirty="0" smtClean="0"/>
              <a:t>For fall 2017, your classes were cleared by your counselor.</a:t>
            </a:r>
          </a:p>
          <a:p>
            <a:pPr marL="457200" lvl="1" indent="0" eaLnBrk="1" hangingPunct="1">
              <a:lnSpc>
                <a:spcPct val="90000"/>
              </a:lnSpc>
              <a:buNone/>
              <a:defRPr/>
            </a:pPr>
            <a:endParaRPr lang="en-US" altLang="en-US" sz="2000" dirty="0" smtClean="0"/>
          </a:p>
          <a:p>
            <a:pPr eaLnBrk="1" hangingPunct="1">
              <a:lnSpc>
                <a:spcPct val="90000"/>
              </a:lnSpc>
              <a:defRPr/>
            </a:pPr>
            <a:r>
              <a:rPr lang="en-US" altLang="en-US" sz="2800" dirty="0" smtClean="0"/>
              <a:t>Check frequently for course changes and/or cancellations</a:t>
            </a:r>
          </a:p>
          <a:p>
            <a:pPr eaLnBrk="1" hangingPunct="1">
              <a:lnSpc>
                <a:spcPct val="90000"/>
              </a:lnSpc>
              <a:defRPr/>
            </a:pPr>
            <a:endParaRPr lang="en-US" altLang="en-US" sz="2800" dirty="0" smtClean="0"/>
          </a:p>
        </p:txBody>
      </p:sp>
      <p:sp>
        <p:nvSpPr>
          <p:cNvPr id="28676" name="Slide Number Placeholder 1"/>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9555FE2C-5CF9-4ACA-9F49-EF1AC185A63F}" type="slidenum">
              <a:rPr lang="en-US" altLang="en-US" sz="1400" smtClean="0"/>
              <a:pPr>
                <a:spcBef>
                  <a:spcPct val="0"/>
                </a:spcBef>
                <a:buClrTx/>
                <a:buSzTx/>
                <a:buFontTx/>
                <a:buNone/>
              </a:pPr>
              <a:t>15</a:t>
            </a:fld>
            <a:endParaRPr lang="en-US" altLang="en-US" sz="1400"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r>
              <a:rPr lang="en-US" altLang="en-US" smtClean="0"/>
              <a:t>Enrollment Tips (cont’d)</a:t>
            </a:r>
          </a:p>
        </p:txBody>
      </p:sp>
      <p:sp>
        <p:nvSpPr>
          <p:cNvPr id="30723" name="Rectangle 3"/>
          <p:cNvSpPr>
            <a:spLocks noGrp="1" noChangeArrowheads="1"/>
          </p:cNvSpPr>
          <p:nvPr>
            <p:ph type="body" idx="1"/>
          </p:nvPr>
        </p:nvSpPr>
        <p:spPr/>
        <p:txBody>
          <a:bodyPr/>
          <a:lstStyle/>
          <a:p>
            <a:pPr eaLnBrk="1" hangingPunct="1"/>
            <a:r>
              <a:rPr lang="en-US" altLang="en-US" sz="2000" smtClean="0"/>
              <a:t>Refer to the finals schedule to prevent overload during finals week</a:t>
            </a:r>
          </a:p>
          <a:p>
            <a:pPr eaLnBrk="1" hangingPunct="1">
              <a:buFont typeface="Wingdings" panose="05000000000000000000" pitchFamily="2" charset="2"/>
              <a:buNone/>
            </a:pPr>
            <a:endParaRPr lang="en-US" altLang="en-US" sz="2000" smtClean="0"/>
          </a:p>
          <a:p>
            <a:pPr eaLnBrk="1" hangingPunct="1"/>
            <a:r>
              <a:rPr lang="en-US" altLang="en-US" sz="2000" smtClean="0"/>
              <a:t>Refer to </a:t>
            </a:r>
            <a:r>
              <a:rPr lang="en-US" altLang="en-US" sz="2000" smtClean="0">
                <a:solidFill>
                  <a:srgbClr val="FFFF00"/>
                </a:solidFill>
              </a:rPr>
              <a:t>COMMENTS</a:t>
            </a:r>
            <a:r>
              <a:rPr lang="en-US" altLang="en-US" sz="2000" smtClean="0">
                <a:solidFill>
                  <a:srgbClr val="FF0000"/>
                </a:solidFill>
              </a:rPr>
              <a:t> </a:t>
            </a:r>
            <a:r>
              <a:rPr lang="en-US" altLang="en-US" sz="2000" smtClean="0"/>
              <a:t>in WebSOC for additional enrollment information.  For example, policy for repeats, the date of lifting restrictions, add/drop/change deadlines, etc.</a:t>
            </a:r>
          </a:p>
          <a:p>
            <a:pPr eaLnBrk="1" hangingPunct="1">
              <a:buFont typeface="Wingdings" panose="05000000000000000000" pitchFamily="2" charset="2"/>
              <a:buNone/>
            </a:pPr>
            <a:r>
              <a:rPr lang="en-US" altLang="en-US" sz="2000" smtClean="0"/>
              <a:t>     </a:t>
            </a:r>
            <a:r>
              <a:rPr lang="en-US" altLang="en-US" sz="2000" smtClean="0">
                <a:solidFill>
                  <a:srgbClr val="FFFF00"/>
                </a:solidFill>
                <a:hlinkClick r:id="rId3"/>
              </a:rPr>
              <a:t>http://websoc.reg.uci.edu/perl/WebSoc</a:t>
            </a:r>
            <a:endParaRPr lang="en-US" altLang="en-US" sz="2000" smtClean="0">
              <a:solidFill>
                <a:srgbClr val="FFFF00"/>
              </a:solidFill>
            </a:endParaRPr>
          </a:p>
          <a:p>
            <a:pPr eaLnBrk="1" hangingPunct="1">
              <a:buFont typeface="Wingdings" panose="05000000000000000000" pitchFamily="2" charset="2"/>
              <a:buNone/>
            </a:pPr>
            <a:r>
              <a:rPr lang="en-US" altLang="en-US" sz="2000" smtClean="0">
                <a:solidFill>
                  <a:srgbClr val="FFFF00"/>
                </a:solidFill>
              </a:rPr>
              <a:t>     </a:t>
            </a:r>
            <a:r>
              <a:rPr lang="en-US" altLang="en-US" sz="2000" smtClean="0">
                <a:solidFill>
                  <a:srgbClr val="FFFF00"/>
                </a:solidFill>
                <a:hlinkClick r:id="rId4"/>
              </a:rPr>
              <a:t>http://plaza.eng.uci.edu</a:t>
            </a:r>
            <a:endParaRPr lang="en-US" altLang="en-US" sz="2000" smtClean="0">
              <a:solidFill>
                <a:srgbClr val="FFFF00"/>
              </a:solidFill>
            </a:endParaRPr>
          </a:p>
          <a:p>
            <a:pPr eaLnBrk="1" hangingPunct="1">
              <a:buFont typeface="Wingdings" panose="05000000000000000000" pitchFamily="2" charset="2"/>
              <a:buNone/>
            </a:pPr>
            <a:endParaRPr lang="en-US" altLang="en-US" sz="2000" smtClean="0"/>
          </a:p>
          <a:p>
            <a:pPr eaLnBrk="1" hangingPunct="1"/>
            <a:r>
              <a:rPr lang="en-US" altLang="en-US" sz="2000" smtClean="0"/>
              <a:t>Registration HOLDs</a:t>
            </a:r>
          </a:p>
          <a:p>
            <a:pPr lvl="1" eaLnBrk="1" hangingPunct="1"/>
            <a:r>
              <a:rPr lang="en-US" altLang="en-US" sz="2000" smtClean="0"/>
              <a:t>If you have a hold, contact the office that placed the hold on your record for resolution</a:t>
            </a:r>
          </a:p>
        </p:txBody>
      </p:sp>
      <p:sp>
        <p:nvSpPr>
          <p:cNvPr id="30724" name="Slide Number Placeholder 1"/>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E7F67515-A26D-4B2B-956B-710DC7773442}" type="slidenum">
              <a:rPr lang="en-US" altLang="en-US" sz="1400" smtClean="0"/>
              <a:pPr>
                <a:spcBef>
                  <a:spcPct val="0"/>
                </a:spcBef>
                <a:buClrTx/>
                <a:buSzTx/>
                <a:buFontTx/>
                <a:buNone/>
              </a:pPr>
              <a:t>16</a:t>
            </a:fld>
            <a:endParaRPr lang="en-US" altLang="en-US" sz="140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4"/>
          <p:cNvSpPr>
            <a:spLocks noGrp="1" noChangeArrowheads="1"/>
          </p:cNvSpPr>
          <p:nvPr>
            <p:ph type="title"/>
          </p:nvPr>
        </p:nvSpPr>
        <p:spPr/>
        <p:txBody>
          <a:bodyPr/>
          <a:lstStyle/>
          <a:p>
            <a:pPr eaLnBrk="1" hangingPunct="1"/>
            <a:r>
              <a:rPr lang="en-US" altLang="en-US" smtClean="0"/>
              <a:t>Academic Requirements</a:t>
            </a:r>
          </a:p>
        </p:txBody>
      </p:sp>
      <p:sp>
        <p:nvSpPr>
          <p:cNvPr id="32771" name="Rectangle 6"/>
          <p:cNvSpPr>
            <a:spLocks noGrp="1" noChangeArrowheads="1"/>
          </p:cNvSpPr>
          <p:nvPr>
            <p:ph type="body" sz="half" idx="4294967295"/>
          </p:nvPr>
        </p:nvSpPr>
        <p:spPr>
          <a:xfrm>
            <a:off x="1828800" y="3733800"/>
            <a:ext cx="5257800" cy="2057400"/>
          </a:xfrm>
        </p:spPr>
        <p:txBody>
          <a:bodyPr/>
          <a:lstStyle/>
          <a:p>
            <a:pPr eaLnBrk="1" hangingPunct="1">
              <a:buFont typeface="Wingdings" panose="05000000000000000000" pitchFamily="2" charset="2"/>
              <a:buNone/>
            </a:pPr>
            <a:r>
              <a:rPr lang="en-US" altLang="en-US" sz="2800" dirty="0" smtClean="0"/>
              <a:t>   Incoming transfer students follow </a:t>
            </a:r>
            <a:r>
              <a:rPr lang="en-US" altLang="en-US" sz="2800" dirty="0" smtClean="0">
                <a:solidFill>
                  <a:srgbClr val="FF8000"/>
                </a:solidFill>
              </a:rPr>
              <a:t>2016-2017 catalog</a:t>
            </a:r>
            <a:r>
              <a:rPr lang="en-US" altLang="en-US" sz="2800" dirty="0" smtClean="0"/>
              <a:t> for Academic Requirements</a:t>
            </a:r>
          </a:p>
          <a:p>
            <a:pPr eaLnBrk="1" hangingPunct="1">
              <a:buFont typeface="Wingdings" panose="05000000000000000000" pitchFamily="2" charset="2"/>
              <a:buNone/>
            </a:pPr>
            <a:r>
              <a:rPr lang="en-US" altLang="en-US" sz="2000" dirty="0" smtClean="0"/>
              <a:t>                 http://catalogue.uci.edu/</a:t>
            </a:r>
            <a:endParaRPr lang="en-US" altLang="en-US" sz="1800" dirty="0" smtClean="0">
              <a:solidFill>
                <a:srgbClr val="FFFF00"/>
              </a:solidFill>
            </a:endParaRPr>
          </a:p>
        </p:txBody>
      </p:sp>
      <p:sp>
        <p:nvSpPr>
          <p:cNvPr id="32772" name="Slide Number Placeholder 1"/>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E3077D18-B9D0-40A3-A4AC-939BD73A620D}" type="slidenum">
              <a:rPr lang="en-US" altLang="en-US" sz="1400" smtClean="0"/>
              <a:pPr>
                <a:spcBef>
                  <a:spcPct val="0"/>
                </a:spcBef>
                <a:buClrTx/>
                <a:buSzTx/>
                <a:buFontTx/>
                <a:buNone/>
              </a:pPr>
              <a:t>17</a:t>
            </a:fld>
            <a:endParaRPr lang="en-US" altLang="en-US" sz="140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457200" y="228600"/>
            <a:ext cx="8229600" cy="993775"/>
          </a:xfrm>
        </p:spPr>
        <p:txBody>
          <a:bodyPr/>
          <a:lstStyle/>
          <a:p>
            <a:r>
              <a:rPr lang="en-US" altLang="en-US" smtClean="0"/>
              <a:t>B.S. DEGREE</a:t>
            </a:r>
          </a:p>
        </p:txBody>
      </p:sp>
      <p:sp>
        <p:nvSpPr>
          <p:cNvPr id="33795" name="Text Placeholder 2"/>
          <p:cNvSpPr>
            <a:spLocks noGrp="1"/>
          </p:cNvSpPr>
          <p:nvPr>
            <p:ph type="body" sz="half" idx="1"/>
          </p:nvPr>
        </p:nvSpPr>
        <p:spPr>
          <a:xfrm>
            <a:off x="457200" y="1524000"/>
            <a:ext cx="4191000" cy="5334000"/>
          </a:xfrm>
        </p:spPr>
        <p:txBody>
          <a:bodyPr/>
          <a:lstStyle/>
          <a:p>
            <a:r>
              <a:rPr lang="en-US" altLang="en-US" sz="2800" smtClean="0"/>
              <a:t>University Requirements</a:t>
            </a:r>
          </a:p>
          <a:p>
            <a:endParaRPr lang="en-US" altLang="en-US" sz="2800" smtClean="0"/>
          </a:p>
          <a:p>
            <a:r>
              <a:rPr lang="en-US" altLang="en-US" sz="2800" smtClean="0"/>
              <a:t>UC Irvine Requirements</a:t>
            </a:r>
          </a:p>
          <a:p>
            <a:endParaRPr lang="en-US" altLang="en-US" sz="2800" smtClean="0"/>
          </a:p>
          <a:p>
            <a:r>
              <a:rPr lang="en-US" altLang="en-US" sz="2800" smtClean="0"/>
              <a:t>General Education Requirements</a:t>
            </a:r>
          </a:p>
          <a:p>
            <a:endParaRPr lang="en-US" altLang="en-US" sz="2800" smtClean="0"/>
          </a:p>
          <a:p>
            <a:r>
              <a:rPr lang="en-US" altLang="en-US" sz="2800" smtClean="0"/>
              <a:t>Major Requirements</a:t>
            </a:r>
          </a:p>
          <a:p>
            <a:endParaRPr lang="en-US" altLang="en-US" smtClean="0"/>
          </a:p>
        </p:txBody>
      </p:sp>
      <p:pic>
        <p:nvPicPr>
          <p:cNvPr id="33796" name="Content Placeholder 5"/>
          <p:cNvPicPr>
            <a:picLocks noGrp="1" noChangeAspect="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4903788" y="1541463"/>
            <a:ext cx="3783012" cy="4703762"/>
          </a:xfrm>
        </p:spPr>
      </p:pic>
      <p:sp>
        <p:nvSpPr>
          <p:cNvPr id="33797" name="Slide Number Placeholder 4"/>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387F798B-797A-4639-9C2E-30AA91ADDBF9}" type="slidenum">
              <a:rPr lang="en-US" altLang="en-US" sz="1400" smtClean="0"/>
              <a:pPr>
                <a:spcBef>
                  <a:spcPct val="0"/>
                </a:spcBef>
                <a:buClrTx/>
                <a:buSzTx/>
                <a:buFontTx/>
                <a:buNone/>
              </a:pPr>
              <a:t>18</a:t>
            </a:fld>
            <a:endParaRPr lang="en-US" altLang="en-US" sz="140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r>
              <a:rPr lang="en-US" altLang="en-US" smtClean="0"/>
              <a:t>University of California Requirements</a:t>
            </a:r>
          </a:p>
        </p:txBody>
      </p:sp>
      <p:sp>
        <p:nvSpPr>
          <p:cNvPr id="20483" name="Rectangle 3"/>
          <p:cNvSpPr>
            <a:spLocks noGrp="1" noChangeArrowheads="1"/>
          </p:cNvSpPr>
          <p:nvPr>
            <p:ph type="body" idx="1"/>
          </p:nvPr>
        </p:nvSpPr>
        <p:spPr>
          <a:xfrm>
            <a:off x="457200" y="1905000"/>
            <a:ext cx="8229600" cy="4114800"/>
          </a:xfrm>
        </p:spPr>
        <p:txBody>
          <a:bodyPr/>
          <a:lstStyle/>
          <a:p>
            <a:pPr eaLnBrk="1" hangingPunct="1">
              <a:defRPr/>
            </a:pPr>
            <a:endParaRPr lang="en-US" dirty="0" smtClean="0"/>
          </a:p>
          <a:p>
            <a:pPr eaLnBrk="1" hangingPunct="1">
              <a:defRPr/>
            </a:pPr>
            <a:r>
              <a:rPr lang="en-US" dirty="0" smtClean="0"/>
              <a:t>Entry Level Writing Requirement</a:t>
            </a:r>
          </a:p>
          <a:p>
            <a:pPr marL="0" indent="0" eaLnBrk="1" hangingPunct="1">
              <a:buFont typeface="Wingdings" panose="05000000000000000000" pitchFamily="2" charset="2"/>
              <a:buNone/>
              <a:defRPr/>
            </a:pPr>
            <a:endParaRPr lang="en-US" dirty="0" smtClean="0"/>
          </a:p>
          <a:p>
            <a:pPr eaLnBrk="1" hangingPunct="1">
              <a:defRPr/>
            </a:pPr>
            <a:r>
              <a:rPr lang="en-US" dirty="0" smtClean="0"/>
              <a:t>American History and Institutions</a:t>
            </a:r>
          </a:p>
          <a:p>
            <a:pPr marL="0" indent="0" eaLnBrk="1" hangingPunct="1">
              <a:buFont typeface="Wingdings" panose="05000000000000000000" pitchFamily="2" charset="2"/>
              <a:buNone/>
              <a:defRPr/>
            </a:pPr>
            <a:r>
              <a:rPr lang="en-US" sz="2000" dirty="0"/>
              <a:t> </a:t>
            </a:r>
            <a:r>
              <a:rPr lang="en-US" sz="2000" dirty="0" smtClean="0"/>
              <a:t>     </a:t>
            </a:r>
          </a:p>
        </p:txBody>
      </p:sp>
      <p:sp>
        <p:nvSpPr>
          <p:cNvPr id="34820" name="Slide Number Placeholder 1"/>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58789362-D544-488E-897F-FA1641AC64D3}" type="slidenum">
              <a:rPr lang="en-US" altLang="en-US" sz="1400" smtClean="0"/>
              <a:pPr>
                <a:spcBef>
                  <a:spcPct val="0"/>
                </a:spcBef>
                <a:buClrTx/>
                <a:buSzTx/>
                <a:buFontTx/>
                <a:buNone/>
              </a:pPr>
              <a:t>19</a:t>
            </a:fld>
            <a:endParaRPr lang="en-US" altLang="en-US" sz="1400"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457200" y="38100"/>
            <a:ext cx="8229600" cy="762000"/>
          </a:xfrm>
        </p:spPr>
        <p:txBody>
          <a:bodyPr/>
          <a:lstStyle/>
          <a:p>
            <a:pPr eaLnBrk="1" hangingPunct="1"/>
            <a:r>
              <a:rPr lang="en-US" altLang="en-US" dirty="0" smtClean="0"/>
              <a:t>IGETC</a:t>
            </a:r>
          </a:p>
        </p:txBody>
      </p:sp>
      <p:sp>
        <p:nvSpPr>
          <p:cNvPr id="52227" name="Rectangle 3"/>
          <p:cNvSpPr>
            <a:spLocks noGrp="1" noChangeArrowheads="1"/>
          </p:cNvSpPr>
          <p:nvPr>
            <p:ph type="body" idx="1"/>
          </p:nvPr>
        </p:nvSpPr>
        <p:spPr>
          <a:xfrm>
            <a:off x="381000" y="914400"/>
            <a:ext cx="8610600" cy="5102225"/>
          </a:xfrm>
        </p:spPr>
        <p:txBody>
          <a:bodyPr/>
          <a:lstStyle/>
          <a:p>
            <a:pPr eaLnBrk="1" hangingPunct="1">
              <a:defRPr/>
            </a:pPr>
            <a:r>
              <a:rPr lang="en-US" altLang="en-US" sz="2800" dirty="0" smtClean="0"/>
              <a:t>If you have IGETC or partial IGETC, you do not need to follow UCI general education.</a:t>
            </a:r>
          </a:p>
          <a:p>
            <a:pPr marL="0" indent="0" eaLnBrk="1" hangingPunct="1">
              <a:buFont typeface="Wingdings" panose="05000000000000000000" pitchFamily="2" charset="2"/>
              <a:buNone/>
              <a:defRPr/>
            </a:pPr>
            <a:endParaRPr lang="en-US" altLang="en-US" sz="2800" dirty="0" smtClean="0"/>
          </a:p>
          <a:p>
            <a:pPr eaLnBrk="1" hangingPunct="1">
              <a:defRPr/>
            </a:pPr>
            <a:r>
              <a:rPr lang="en-US" altLang="en-US" sz="2800" dirty="0"/>
              <a:t>S</a:t>
            </a:r>
            <a:r>
              <a:rPr lang="en-US" altLang="en-US" sz="2800" dirty="0" smtClean="0"/>
              <a:t>ubmit the </a:t>
            </a:r>
            <a:r>
              <a:rPr lang="en-US" altLang="en-US" sz="2800" dirty="0" smtClean="0">
                <a:solidFill>
                  <a:srgbClr val="FFFF00"/>
                </a:solidFill>
              </a:rPr>
              <a:t>IGETC certificate or Partial IGETC certificate </a:t>
            </a:r>
            <a:r>
              <a:rPr lang="en-US" altLang="en-US" sz="2800" dirty="0" smtClean="0"/>
              <a:t>to your counselor in fall quarter.</a:t>
            </a:r>
          </a:p>
          <a:p>
            <a:pPr marL="0" indent="0" eaLnBrk="1" hangingPunct="1">
              <a:buFont typeface="Wingdings" panose="05000000000000000000" pitchFamily="2" charset="2"/>
              <a:buNone/>
              <a:defRPr/>
            </a:pPr>
            <a:endParaRPr lang="en-US" altLang="en-US" sz="2800" dirty="0" smtClean="0"/>
          </a:p>
          <a:p>
            <a:pPr eaLnBrk="1" hangingPunct="1">
              <a:defRPr/>
            </a:pPr>
            <a:r>
              <a:rPr lang="en-US" altLang="en-US" sz="2800" dirty="0" smtClean="0">
                <a:solidFill>
                  <a:schemeClr val="bg1"/>
                </a:solidFill>
              </a:rPr>
              <a:t>IGETC or partial IGETC is certified by your college counselor, not by UCI counselor.</a:t>
            </a:r>
          </a:p>
          <a:p>
            <a:pPr marL="0" indent="0" eaLnBrk="1" hangingPunct="1">
              <a:buFont typeface="Wingdings" panose="05000000000000000000" pitchFamily="2" charset="2"/>
              <a:buNone/>
              <a:defRPr/>
            </a:pPr>
            <a:endParaRPr lang="en-US" altLang="en-US" sz="2800" dirty="0" smtClean="0">
              <a:solidFill>
                <a:schemeClr val="bg1"/>
              </a:solidFill>
            </a:endParaRPr>
          </a:p>
          <a:p>
            <a:pPr eaLnBrk="1" hangingPunct="1">
              <a:defRPr/>
            </a:pPr>
            <a:r>
              <a:rPr lang="en-US" altLang="en-US" sz="2800" dirty="0" smtClean="0">
                <a:solidFill>
                  <a:schemeClr val="bg1"/>
                </a:solidFill>
              </a:rPr>
              <a:t>You need to complete UC requirements (American History &amp; Institution) and upper division writing even you have completed IGETC.</a:t>
            </a:r>
          </a:p>
          <a:p>
            <a:pPr eaLnBrk="1" hangingPunct="1">
              <a:buFont typeface="Wingdings" panose="05000000000000000000" pitchFamily="2" charset="2"/>
              <a:buNone/>
              <a:defRPr/>
            </a:pPr>
            <a:r>
              <a:rPr lang="en-US" altLang="en-US" sz="2800" dirty="0" smtClean="0"/>
              <a:t>    </a:t>
            </a:r>
          </a:p>
        </p:txBody>
      </p:sp>
      <p:sp>
        <p:nvSpPr>
          <p:cNvPr id="36868" name="Slide Number Placeholder 1"/>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1F19412F-645C-4521-82DD-A18847565AA3}" type="slidenum">
              <a:rPr lang="en-US" altLang="en-US" sz="1400" smtClean="0"/>
              <a:pPr>
                <a:spcBef>
                  <a:spcPct val="0"/>
                </a:spcBef>
                <a:buClrTx/>
                <a:buSzTx/>
                <a:buFontTx/>
                <a:buNone/>
              </a:pPr>
              <a:t>20</a:t>
            </a:fld>
            <a:endParaRPr lang="en-US" altLang="en-US" sz="1400"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Number Placeholder 3"/>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56FFBA3C-280F-49B3-82C9-22BEEC4203E5}" type="slidenum">
              <a:rPr lang="en-US" altLang="en-US" sz="1400" smtClean="0"/>
              <a:pPr>
                <a:spcBef>
                  <a:spcPct val="0"/>
                </a:spcBef>
                <a:buClrTx/>
                <a:buSzTx/>
                <a:buFontTx/>
                <a:buNone/>
              </a:pPr>
              <a:t>21</a:t>
            </a:fld>
            <a:endParaRPr lang="en-US" altLang="en-US" sz="1400" smtClean="0"/>
          </a:p>
        </p:txBody>
      </p:sp>
      <p:pic>
        <p:nvPicPr>
          <p:cNvPr id="38915" name="Picture 5"/>
          <p:cNvPicPr>
            <a:picLocks noChangeAspect="1"/>
          </p:cNvPicPr>
          <p:nvPr/>
        </p:nvPicPr>
        <p:blipFill>
          <a:blip r:embed="rId2">
            <a:extLst>
              <a:ext uri="{28A0092B-C50C-407E-A947-70E740481C1C}">
                <a14:useLocalDpi xmlns:a14="http://schemas.microsoft.com/office/drawing/2010/main" val="0"/>
              </a:ext>
            </a:extLst>
          </a:blip>
          <a:srcRect r="50626"/>
          <a:stretch>
            <a:fillRect/>
          </a:stretch>
        </p:blipFill>
        <p:spPr bwMode="auto">
          <a:xfrm>
            <a:off x="-17463" y="28575"/>
            <a:ext cx="9161463" cy="731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eaLnBrk="1" hangingPunct="1"/>
            <a:r>
              <a:rPr lang="en-US" altLang="en-US" smtClean="0"/>
              <a:t>HSSoE Majors</a:t>
            </a:r>
          </a:p>
        </p:txBody>
      </p:sp>
      <p:sp>
        <p:nvSpPr>
          <p:cNvPr id="39939" name="Rectangle 3"/>
          <p:cNvSpPr>
            <a:spLocks noGrp="1" noChangeArrowheads="1"/>
          </p:cNvSpPr>
          <p:nvPr>
            <p:ph type="body" sz="half" idx="1"/>
          </p:nvPr>
        </p:nvSpPr>
        <p:spPr>
          <a:xfrm>
            <a:off x="457200" y="1981200"/>
            <a:ext cx="4032250" cy="4114800"/>
          </a:xfrm>
        </p:spPr>
        <p:txBody>
          <a:bodyPr/>
          <a:lstStyle/>
          <a:p>
            <a:pPr eaLnBrk="1" hangingPunct="1"/>
            <a:r>
              <a:rPr lang="en-US" altLang="en-US" smtClean="0"/>
              <a:t>Aerospace</a:t>
            </a:r>
          </a:p>
          <a:p>
            <a:pPr eaLnBrk="1" hangingPunct="1"/>
            <a:r>
              <a:rPr lang="en-US" altLang="en-US" smtClean="0"/>
              <a:t>Biomedical*</a:t>
            </a:r>
          </a:p>
          <a:p>
            <a:pPr eaLnBrk="1" hangingPunct="1"/>
            <a:r>
              <a:rPr lang="en-US" altLang="en-US" smtClean="0"/>
              <a:t>Biomedical:  premed</a:t>
            </a:r>
          </a:p>
          <a:p>
            <a:pPr eaLnBrk="1" hangingPunct="1"/>
            <a:r>
              <a:rPr lang="en-US" altLang="en-US" smtClean="0"/>
              <a:t>Chemical</a:t>
            </a:r>
          </a:p>
          <a:p>
            <a:pPr eaLnBrk="1" hangingPunct="1"/>
            <a:r>
              <a:rPr lang="en-US" altLang="en-US" smtClean="0"/>
              <a:t>Civil</a:t>
            </a:r>
          </a:p>
          <a:p>
            <a:pPr eaLnBrk="1" hangingPunct="1"/>
            <a:r>
              <a:rPr lang="en-US" altLang="en-US" smtClean="0"/>
              <a:t>Computer </a:t>
            </a:r>
            <a:r>
              <a:rPr lang="en-US" altLang="en-US" sz="2400" smtClean="0"/>
              <a:t>Engineering</a:t>
            </a:r>
          </a:p>
        </p:txBody>
      </p:sp>
      <p:sp>
        <p:nvSpPr>
          <p:cNvPr id="39940" name="Rectangle 4"/>
          <p:cNvSpPr>
            <a:spLocks noGrp="1" noChangeArrowheads="1"/>
          </p:cNvSpPr>
          <p:nvPr>
            <p:ph type="body" sz="half" idx="2"/>
          </p:nvPr>
        </p:nvSpPr>
        <p:spPr>
          <a:xfrm>
            <a:off x="4654550" y="1981200"/>
            <a:ext cx="4032250" cy="4114800"/>
          </a:xfrm>
        </p:spPr>
        <p:txBody>
          <a:bodyPr/>
          <a:lstStyle/>
          <a:p>
            <a:pPr eaLnBrk="1" hangingPunct="1"/>
            <a:r>
              <a:rPr lang="en-US" altLang="en-US" smtClean="0"/>
              <a:t>Computer Science </a:t>
            </a:r>
            <a:r>
              <a:rPr lang="en-US" altLang="en-US" sz="2400" smtClean="0"/>
              <a:t>and Engineering (CSE)**</a:t>
            </a:r>
          </a:p>
          <a:p>
            <a:pPr eaLnBrk="1" hangingPunct="1"/>
            <a:r>
              <a:rPr lang="en-US" altLang="en-US" smtClean="0"/>
              <a:t>Electrical</a:t>
            </a:r>
          </a:p>
          <a:p>
            <a:pPr eaLnBrk="1" hangingPunct="1"/>
            <a:r>
              <a:rPr lang="en-US" altLang="en-US" smtClean="0"/>
              <a:t>Environmental</a:t>
            </a:r>
          </a:p>
          <a:p>
            <a:pPr eaLnBrk="1" hangingPunct="1"/>
            <a:r>
              <a:rPr lang="en-US" altLang="en-US" smtClean="0"/>
              <a:t>Materials Science*</a:t>
            </a:r>
          </a:p>
          <a:p>
            <a:pPr eaLnBrk="1" hangingPunct="1"/>
            <a:r>
              <a:rPr lang="en-US" altLang="en-US" smtClean="0"/>
              <a:t>Mechanical</a:t>
            </a:r>
          </a:p>
          <a:p>
            <a:pPr eaLnBrk="1" hangingPunct="1"/>
            <a:endParaRPr lang="en-US" altLang="en-US" smtClean="0"/>
          </a:p>
        </p:txBody>
      </p:sp>
      <p:sp>
        <p:nvSpPr>
          <p:cNvPr id="39941" name="Text Box 5"/>
          <p:cNvSpPr txBox="1">
            <a:spLocks noChangeArrowheads="1"/>
          </p:cNvSpPr>
          <p:nvPr/>
        </p:nvSpPr>
        <p:spPr bwMode="auto">
          <a:xfrm>
            <a:off x="525463" y="5354638"/>
            <a:ext cx="8001000" cy="3381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lgn="r">
              <a:spcBef>
                <a:spcPct val="50000"/>
              </a:spcBef>
              <a:buClrTx/>
              <a:buSzTx/>
              <a:buFontTx/>
              <a:buNone/>
            </a:pPr>
            <a:r>
              <a:rPr lang="en-US" altLang="en-US" sz="1600">
                <a:solidFill>
                  <a:srgbClr val="FFFF00"/>
                </a:solidFill>
              </a:rPr>
              <a:t>Two minors are offered in Biomedical Engineering and Materials Science Engineering</a:t>
            </a:r>
          </a:p>
        </p:txBody>
      </p:sp>
      <p:sp>
        <p:nvSpPr>
          <p:cNvPr id="39942" name="Rectangle 6"/>
          <p:cNvSpPr>
            <a:spLocks noChangeArrowheads="1"/>
          </p:cNvSpPr>
          <p:nvPr/>
        </p:nvSpPr>
        <p:spPr bwMode="auto">
          <a:xfrm>
            <a:off x="6553200" y="6019800"/>
            <a:ext cx="1905000" cy="517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r>
              <a:rPr lang="en-US" altLang="en-US" sz="1400"/>
              <a:t>*minor is offered</a:t>
            </a:r>
          </a:p>
          <a:p>
            <a:pPr>
              <a:spcBef>
                <a:spcPct val="0"/>
              </a:spcBef>
              <a:buClrTx/>
              <a:buSzTx/>
              <a:buFontTx/>
              <a:buNone/>
            </a:pPr>
            <a:r>
              <a:rPr lang="en-US" altLang="en-US" sz="1400"/>
              <a:t>**joint program w/ICS</a:t>
            </a:r>
            <a:endParaRPr lang="en-US" altLang="en-US" sz="2400"/>
          </a:p>
        </p:txBody>
      </p:sp>
      <p:sp>
        <p:nvSpPr>
          <p:cNvPr id="39943" name="Slide Number Placeholder 1"/>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14B0050C-E58D-4250-B9CB-62DEE4F6561F}" type="slidenum">
              <a:rPr lang="en-US" altLang="en-US" sz="1400" smtClean="0"/>
              <a:pPr>
                <a:spcBef>
                  <a:spcPct val="0"/>
                </a:spcBef>
                <a:buClrTx/>
                <a:buSzTx/>
                <a:buFontTx/>
                <a:buNone/>
              </a:pPr>
              <a:t>22</a:t>
            </a:fld>
            <a:endParaRPr lang="en-US" altLang="en-US" sz="1400"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Number Placeholder 4"/>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6EF2C2D4-49FE-465A-86EA-DB5712017E84}" type="slidenum">
              <a:rPr lang="en-US" altLang="en-US" sz="1400" smtClean="0"/>
              <a:pPr>
                <a:spcBef>
                  <a:spcPct val="0"/>
                </a:spcBef>
                <a:buClrTx/>
                <a:buSzTx/>
                <a:buFontTx/>
                <a:buNone/>
              </a:pPr>
              <a:t>23</a:t>
            </a:fld>
            <a:endParaRPr lang="en-US" altLang="en-US" sz="1400" smtClean="0"/>
          </a:p>
        </p:txBody>
      </p:sp>
      <p:graphicFrame>
        <p:nvGraphicFramePr>
          <p:cNvPr id="41987" name="Chart 8"/>
          <p:cNvGraphicFramePr>
            <a:graphicFrameLocks/>
          </p:cNvGraphicFramePr>
          <p:nvPr/>
        </p:nvGraphicFramePr>
        <p:xfrm>
          <a:off x="254000" y="711200"/>
          <a:ext cx="7569200" cy="5283200"/>
        </p:xfrm>
        <a:graphic>
          <a:graphicData uri="http://schemas.openxmlformats.org/presentationml/2006/ole">
            <mc:AlternateContent xmlns:mc="http://schemas.openxmlformats.org/markup-compatibility/2006">
              <mc:Choice xmlns:v="urn:schemas-microsoft-com:vml" Requires="v">
                <p:oleObj spid="_x0000_s42062" name="Chart" r:id="rId3" imgW="7577985" imgH="5291787" progId="Excel.Chart.8">
                  <p:embed/>
                </p:oleObj>
              </mc:Choice>
              <mc:Fallback>
                <p:oleObj name="Chart" r:id="rId3" imgW="7577985" imgH="5291787" progId="Excel.Chart.8">
                  <p:embed/>
                  <p:pic>
                    <p:nvPicPr>
                      <p:cNvPr id="0" name="Chart 8"/>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4000" y="711200"/>
                        <a:ext cx="7569200" cy="528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344488" y="212725"/>
            <a:ext cx="8229600" cy="1371600"/>
          </a:xfrm>
        </p:spPr>
        <p:txBody>
          <a:bodyPr/>
          <a:lstStyle/>
          <a:p>
            <a:pPr eaLnBrk="1" hangingPunct="1"/>
            <a:r>
              <a:rPr lang="en-US" altLang="en-US" sz="4000" i="1" smtClean="0">
                <a:solidFill>
                  <a:srgbClr val="FFFF00"/>
                </a:solidFill>
              </a:rPr>
              <a:t/>
            </a:r>
            <a:br>
              <a:rPr lang="en-US" altLang="en-US" sz="4000" i="1" smtClean="0">
                <a:solidFill>
                  <a:srgbClr val="FFFF00"/>
                </a:solidFill>
              </a:rPr>
            </a:br>
            <a:r>
              <a:rPr lang="en-US" altLang="en-US" sz="4000" i="1" smtClean="0">
                <a:solidFill>
                  <a:srgbClr val="FFFF00"/>
                </a:solidFill>
              </a:rPr>
              <a:t>Get involved</a:t>
            </a:r>
            <a:endParaRPr lang="en-US" altLang="en-US" sz="4000" b="1" i="1" smtClean="0"/>
          </a:p>
        </p:txBody>
      </p:sp>
      <p:sp>
        <p:nvSpPr>
          <p:cNvPr id="63491" name="Rectangle 3"/>
          <p:cNvSpPr>
            <a:spLocks noGrp="1" noChangeArrowheads="1"/>
          </p:cNvSpPr>
          <p:nvPr>
            <p:ph type="body" idx="1"/>
          </p:nvPr>
        </p:nvSpPr>
        <p:spPr>
          <a:xfrm>
            <a:off x="381000" y="1676400"/>
            <a:ext cx="8458200" cy="4953000"/>
          </a:xfrm>
        </p:spPr>
        <p:txBody>
          <a:bodyPr/>
          <a:lstStyle/>
          <a:p>
            <a:pPr eaLnBrk="1" hangingPunct="1">
              <a:lnSpc>
                <a:spcPct val="80000"/>
              </a:lnSpc>
              <a:buFont typeface="Wingdings" panose="05000000000000000000" pitchFamily="2" charset="2"/>
              <a:buNone/>
              <a:defRPr/>
            </a:pPr>
            <a:r>
              <a:rPr lang="en-US" altLang="en-US" sz="2000" i="1" dirty="0" smtClean="0"/>
              <a:t> In addition to your academic program, you are encouraged to involve          </a:t>
            </a:r>
          </a:p>
          <a:p>
            <a:pPr eaLnBrk="1" hangingPunct="1">
              <a:lnSpc>
                <a:spcPct val="80000"/>
              </a:lnSpc>
              <a:buFont typeface="Wingdings" panose="05000000000000000000" pitchFamily="2" charset="2"/>
              <a:buNone/>
              <a:defRPr/>
            </a:pPr>
            <a:r>
              <a:rPr lang="en-US" altLang="en-US" sz="2000" i="1" dirty="0"/>
              <a:t> </a:t>
            </a:r>
            <a:r>
              <a:rPr lang="en-US" altLang="en-US" sz="2000" i="1" dirty="0" smtClean="0"/>
              <a:t>             with the following activities if time is permitted.</a:t>
            </a:r>
          </a:p>
          <a:p>
            <a:pPr marL="0" indent="0" eaLnBrk="1" hangingPunct="1">
              <a:lnSpc>
                <a:spcPct val="80000"/>
              </a:lnSpc>
              <a:buFont typeface="Wingdings" panose="05000000000000000000" pitchFamily="2" charset="2"/>
              <a:buNone/>
              <a:defRPr/>
            </a:pPr>
            <a:endParaRPr lang="en-US" altLang="en-US" sz="2400" dirty="0" smtClean="0">
              <a:solidFill>
                <a:srgbClr val="FFFF00"/>
              </a:solidFill>
            </a:endParaRPr>
          </a:p>
          <a:p>
            <a:pPr eaLnBrk="1" hangingPunct="1">
              <a:lnSpc>
                <a:spcPct val="80000"/>
              </a:lnSpc>
              <a:defRPr/>
            </a:pPr>
            <a:r>
              <a:rPr lang="en-US" altLang="en-US" sz="2800" dirty="0" smtClean="0"/>
              <a:t>Research (199 course)  and Project courses </a:t>
            </a:r>
          </a:p>
          <a:p>
            <a:pPr eaLnBrk="1" hangingPunct="1">
              <a:lnSpc>
                <a:spcPct val="80000"/>
              </a:lnSpc>
              <a:buFont typeface="Wingdings" panose="05000000000000000000" pitchFamily="2" charset="2"/>
              <a:buNone/>
              <a:defRPr/>
            </a:pPr>
            <a:endParaRPr lang="en-US" altLang="en-US" sz="2400" dirty="0" smtClean="0"/>
          </a:p>
          <a:p>
            <a:pPr eaLnBrk="1" hangingPunct="1">
              <a:lnSpc>
                <a:spcPct val="80000"/>
              </a:lnSpc>
              <a:defRPr/>
            </a:pPr>
            <a:r>
              <a:rPr lang="en-US" altLang="en-US" sz="2800" dirty="0" smtClean="0"/>
              <a:t>Internship</a:t>
            </a:r>
          </a:p>
          <a:p>
            <a:pPr eaLnBrk="1" hangingPunct="1">
              <a:lnSpc>
                <a:spcPct val="80000"/>
              </a:lnSpc>
              <a:buFont typeface="Wingdings" panose="05000000000000000000" pitchFamily="2" charset="2"/>
              <a:buNone/>
              <a:defRPr/>
            </a:pPr>
            <a:r>
              <a:rPr lang="en-US" altLang="en-US" sz="2400" dirty="0" smtClean="0"/>
              <a:t>    </a:t>
            </a:r>
            <a:r>
              <a:rPr lang="en-US" altLang="en-US" sz="2400" dirty="0" smtClean="0">
                <a:hlinkClick r:id="rId3"/>
              </a:rPr>
              <a:t>http://www.career.uci.edu/</a:t>
            </a:r>
            <a:endParaRPr lang="en-US" altLang="en-US" sz="2400" dirty="0" smtClean="0"/>
          </a:p>
          <a:p>
            <a:pPr eaLnBrk="1" hangingPunct="1">
              <a:lnSpc>
                <a:spcPct val="80000"/>
              </a:lnSpc>
              <a:buFont typeface="Wingdings" panose="05000000000000000000" pitchFamily="2" charset="2"/>
              <a:buNone/>
              <a:defRPr/>
            </a:pPr>
            <a:endParaRPr lang="en-US" altLang="en-US" sz="2400" dirty="0" smtClean="0"/>
          </a:p>
          <a:p>
            <a:pPr eaLnBrk="1" hangingPunct="1">
              <a:lnSpc>
                <a:spcPct val="80000"/>
              </a:lnSpc>
              <a:defRPr/>
            </a:pPr>
            <a:r>
              <a:rPr lang="en-US" altLang="en-US" sz="2800" dirty="0" smtClean="0"/>
              <a:t>Student organization </a:t>
            </a:r>
          </a:p>
          <a:p>
            <a:pPr eaLnBrk="1" hangingPunct="1">
              <a:lnSpc>
                <a:spcPct val="80000"/>
              </a:lnSpc>
              <a:defRPr/>
            </a:pPr>
            <a:r>
              <a:rPr lang="en-US" altLang="en-US" sz="2400" dirty="0" smtClean="0">
                <a:hlinkClick r:id="rId4"/>
              </a:rPr>
              <a:t>http://www.asuci.uci.edu/</a:t>
            </a:r>
            <a:endParaRPr lang="en-US" altLang="en-US" sz="2400" dirty="0" smtClean="0"/>
          </a:p>
          <a:p>
            <a:pPr eaLnBrk="1" hangingPunct="1">
              <a:lnSpc>
                <a:spcPct val="80000"/>
              </a:lnSpc>
              <a:defRPr/>
            </a:pPr>
            <a:r>
              <a:rPr lang="en-US" altLang="en-US" sz="2400" dirty="0">
                <a:solidFill>
                  <a:srgbClr val="00B0F0"/>
                </a:solidFill>
              </a:rPr>
              <a:t>http://www.eng.uci.edu/current/undergraduate/clubs-and-organizations</a:t>
            </a:r>
            <a:endParaRPr lang="en-US" altLang="en-US" sz="2400" dirty="0" smtClean="0">
              <a:solidFill>
                <a:srgbClr val="00B0F0"/>
              </a:solidFill>
            </a:endParaRPr>
          </a:p>
          <a:p>
            <a:pPr eaLnBrk="1" hangingPunct="1">
              <a:lnSpc>
                <a:spcPct val="80000"/>
              </a:lnSpc>
              <a:defRPr/>
            </a:pPr>
            <a:endParaRPr lang="en-US" altLang="en-US" sz="2400" dirty="0" smtClean="0"/>
          </a:p>
          <a:p>
            <a:pPr eaLnBrk="1" hangingPunct="1">
              <a:lnSpc>
                <a:spcPct val="80000"/>
              </a:lnSpc>
              <a:defRPr/>
            </a:pPr>
            <a:endParaRPr lang="en-US" altLang="en-US" sz="2400" dirty="0" smtClean="0"/>
          </a:p>
          <a:p>
            <a:pPr eaLnBrk="1" hangingPunct="1">
              <a:lnSpc>
                <a:spcPct val="80000"/>
              </a:lnSpc>
              <a:buFont typeface="Wingdings" panose="05000000000000000000" pitchFamily="2" charset="2"/>
              <a:buNone/>
              <a:defRPr/>
            </a:pPr>
            <a:r>
              <a:rPr lang="en-US" altLang="en-US" sz="2400" dirty="0" smtClean="0"/>
              <a:t>     </a:t>
            </a:r>
          </a:p>
          <a:p>
            <a:pPr eaLnBrk="1" hangingPunct="1">
              <a:lnSpc>
                <a:spcPct val="80000"/>
              </a:lnSpc>
              <a:defRPr/>
            </a:pPr>
            <a:endParaRPr lang="en-US" altLang="en-US" sz="2000" dirty="0" smtClean="0"/>
          </a:p>
        </p:txBody>
      </p:sp>
      <p:sp>
        <p:nvSpPr>
          <p:cNvPr id="43012" name="Slide Number Placeholder 1"/>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CADEC703-8F9A-4C81-A21E-C5310B5C844C}" type="slidenum">
              <a:rPr lang="en-US" altLang="en-US" sz="1400" smtClean="0"/>
              <a:pPr>
                <a:spcBef>
                  <a:spcPct val="0"/>
                </a:spcBef>
                <a:buClrTx/>
                <a:buSzTx/>
                <a:buFontTx/>
                <a:buNone/>
              </a:pPr>
              <a:t>24</a:t>
            </a:fld>
            <a:endParaRPr lang="en-US" altLang="en-US" sz="1400"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a:xfrm>
            <a:off x="457200" y="139700"/>
            <a:ext cx="8229600" cy="1204913"/>
          </a:xfrm>
        </p:spPr>
        <p:txBody>
          <a:bodyPr/>
          <a:lstStyle/>
          <a:p>
            <a:r>
              <a:rPr lang="en-US" altLang="en-US" smtClean="0"/>
              <a:t>Examples of Research Areas</a:t>
            </a:r>
          </a:p>
        </p:txBody>
      </p:sp>
      <p:sp>
        <p:nvSpPr>
          <p:cNvPr id="3" name="Content Placeholder 2"/>
          <p:cNvSpPr>
            <a:spLocks noGrp="1"/>
          </p:cNvSpPr>
          <p:nvPr>
            <p:ph sz="half" idx="1"/>
          </p:nvPr>
        </p:nvSpPr>
        <p:spPr>
          <a:xfrm>
            <a:off x="0" y="2047875"/>
            <a:ext cx="5035550" cy="4198938"/>
          </a:xfrm>
        </p:spPr>
        <p:txBody>
          <a:bodyPr/>
          <a:lstStyle/>
          <a:p>
            <a:pPr marL="342900" lvl="1" indent="-342900">
              <a:buClr>
                <a:schemeClr val="hlink"/>
              </a:buClr>
              <a:buFont typeface="Wingdings" panose="05000000000000000000" pitchFamily="2" charset="2"/>
              <a:buChar char="§"/>
              <a:defRPr/>
            </a:pPr>
            <a:r>
              <a:rPr lang="en-US" dirty="0" smtClean="0"/>
              <a:t>Beckman </a:t>
            </a:r>
            <a:r>
              <a:rPr lang="en-US" dirty="0"/>
              <a:t>Laser </a:t>
            </a:r>
            <a:r>
              <a:rPr lang="en-US" dirty="0" smtClean="0"/>
              <a:t>Institute</a:t>
            </a:r>
          </a:p>
          <a:p>
            <a:pPr marL="342900" lvl="1" indent="-342900">
              <a:buClr>
                <a:schemeClr val="hlink"/>
              </a:buClr>
              <a:buFont typeface="Wingdings" panose="05000000000000000000" pitchFamily="2" charset="2"/>
              <a:buChar char="§"/>
              <a:defRPr/>
            </a:pPr>
            <a:endParaRPr lang="en-US" dirty="0" smtClean="0"/>
          </a:p>
          <a:p>
            <a:pPr marL="342900" lvl="1" indent="-342900">
              <a:buClr>
                <a:schemeClr val="hlink"/>
              </a:buClr>
              <a:buFont typeface="Wingdings" panose="05000000000000000000" pitchFamily="2" charset="2"/>
              <a:buChar char="§"/>
              <a:defRPr/>
            </a:pPr>
            <a:r>
              <a:rPr lang="en-US" dirty="0" smtClean="0"/>
              <a:t>Edwards Lifesciences Center</a:t>
            </a:r>
          </a:p>
          <a:p>
            <a:pPr marL="342900" lvl="1" indent="-342900">
              <a:buClr>
                <a:schemeClr val="hlink"/>
              </a:buClr>
              <a:buFont typeface="Wingdings" panose="05000000000000000000" pitchFamily="2" charset="2"/>
              <a:buChar char="§"/>
              <a:defRPr/>
            </a:pPr>
            <a:endParaRPr lang="en-US" dirty="0"/>
          </a:p>
          <a:p>
            <a:pPr>
              <a:buFont typeface="Wingdings" panose="05000000000000000000" pitchFamily="2" charset="2"/>
              <a:buChar char="§"/>
              <a:defRPr/>
            </a:pPr>
            <a:r>
              <a:rPr lang="en-US" sz="2400" dirty="0" smtClean="0"/>
              <a:t>National Fuel Cell Center</a:t>
            </a:r>
          </a:p>
          <a:p>
            <a:pPr>
              <a:buFont typeface="Wingdings" panose="05000000000000000000" pitchFamily="2" charset="2"/>
              <a:buChar char="§"/>
              <a:defRPr/>
            </a:pPr>
            <a:endParaRPr lang="en-US" sz="2400" dirty="0" smtClean="0"/>
          </a:p>
          <a:p>
            <a:pPr>
              <a:buFont typeface="Wingdings" panose="05000000000000000000" pitchFamily="2" charset="2"/>
              <a:buChar char="§"/>
              <a:defRPr/>
            </a:pPr>
            <a:r>
              <a:rPr lang="en-US" sz="2400" dirty="0" smtClean="0"/>
              <a:t>Urban Water Resource Ctr.</a:t>
            </a:r>
          </a:p>
          <a:p>
            <a:pPr>
              <a:buFont typeface="Wingdings" panose="05000000000000000000" pitchFamily="2" charset="2"/>
              <a:buChar char="§"/>
              <a:defRPr/>
            </a:pPr>
            <a:endParaRPr lang="en-US" sz="2400" dirty="0"/>
          </a:p>
          <a:p>
            <a:pPr>
              <a:buFont typeface="Wingdings" panose="05000000000000000000" pitchFamily="2" charset="2"/>
              <a:buChar char="§"/>
              <a:defRPr/>
            </a:pPr>
            <a:r>
              <a:rPr lang="en-US" sz="2400" dirty="0" smtClean="0"/>
              <a:t>Cal Institute for Tele Tech</a:t>
            </a:r>
          </a:p>
          <a:p>
            <a:pPr marL="0" indent="0">
              <a:buFont typeface="Wingdings" panose="05000000000000000000" pitchFamily="2" charset="2"/>
              <a:buNone/>
              <a:defRPr/>
            </a:pPr>
            <a:r>
              <a:rPr lang="en-US" sz="2400" dirty="0" smtClean="0"/>
              <a:t>     (Calit2)</a:t>
            </a:r>
            <a:endParaRPr lang="en-US" sz="2400" dirty="0"/>
          </a:p>
        </p:txBody>
      </p:sp>
      <p:pic>
        <p:nvPicPr>
          <p:cNvPr id="45060" name="Content Placeholder 5"/>
          <p:cNvPicPr>
            <a:picLocks noGrp="1" noChangeAspect="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6515100" y="1674813"/>
            <a:ext cx="2614613" cy="1787525"/>
          </a:xfrm>
        </p:spPr>
      </p:pic>
      <p:sp>
        <p:nvSpPr>
          <p:cNvPr id="45061" name="Slide Number Placeholder 4"/>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49A6F7FA-E76E-417D-B59C-F5744C01FDE1}" type="slidenum">
              <a:rPr lang="en-US" altLang="en-US" sz="1400" smtClean="0"/>
              <a:pPr>
                <a:spcBef>
                  <a:spcPct val="0"/>
                </a:spcBef>
                <a:buClrTx/>
                <a:buSzTx/>
                <a:buFontTx/>
                <a:buNone/>
              </a:pPr>
              <a:t>25</a:t>
            </a:fld>
            <a:endParaRPr lang="en-US" altLang="en-US" sz="1400" smtClean="0"/>
          </a:p>
        </p:txBody>
      </p:sp>
      <p:pic>
        <p:nvPicPr>
          <p:cNvPr id="45062"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62763" y="3471863"/>
            <a:ext cx="2266950" cy="1404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3"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651375" y="1674813"/>
            <a:ext cx="2219325" cy="3201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4" name="Picture 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321425" y="4832350"/>
            <a:ext cx="2808288"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5" name="Picture 10"/>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651375" y="4832350"/>
            <a:ext cx="2243138" cy="161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p:txBody>
          <a:bodyPr/>
          <a:lstStyle/>
          <a:p>
            <a:r>
              <a:rPr lang="en-US" altLang="en-US" smtClean="0"/>
              <a:t>How to enroll in research</a:t>
            </a:r>
          </a:p>
        </p:txBody>
      </p:sp>
      <p:sp>
        <p:nvSpPr>
          <p:cNvPr id="65539" name="Content Placeholder 2"/>
          <p:cNvSpPr>
            <a:spLocks noGrp="1"/>
          </p:cNvSpPr>
          <p:nvPr>
            <p:ph idx="1"/>
          </p:nvPr>
        </p:nvSpPr>
        <p:spPr/>
        <p:txBody>
          <a:bodyPr/>
          <a:lstStyle/>
          <a:p>
            <a:pPr>
              <a:defRPr/>
            </a:pPr>
            <a:r>
              <a:rPr lang="en-US" altLang="en-US" sz="2400" dirty="0" smtClean="0"/>
              <a:t>Learn more about the research interests of the faculty </a:t>
            </a:r>
            <a:r>
              <a:rPr lang="en-US" altLang="en-US" sz="2400" dirty="0" smtClean="0">
                <a:hlinkClick r:id="rId2"/>
              </a:rPr>
              <a:t>http://www.eng.uci.edu/</a:t>
            </a:r>
            <a:r>
              <a:rPr lang="en-US" altLang="en-US" sz="2400" dirty="0" smtClean="0"/>
              <a:t> </a:t>
            </a:r>
          </a:p>
          <a:p>
            <a:pPr>
              <a:defRPr/>
            </a:pPr>
            <a:r>
              <a:rPr lang="en-US" altLang="en-US" sz="2400" dirty="0" smtClean="0"/>
              <a:t>Contact the professor/faculty.</a:t>
            </a:r>
          </a:p>
          <a:p>
            <a:pPr>
              <a:defRPr/>
            </a:pPr>
            <a:r>
              <a:rPr lang="en-US" altLang="en-US" sz="2400" dirty="0" smtClean="0"/>
              <a:t>Print the Proposal form of Individual Study from </a:t>
            </a:r>
            <a:r>
              <a:rPr lang="en-US" altLang="en-US" sz="2400" dirty="0" smtClean="0">
                <a:solidFill>
                  <a:srgbClr val="00B0F0"/>
                </a:solidFill>
              </a:rPr>
              <a:t>undergraduate.eng.uci.edu</a:t>
            </a:r>
            <a:r>
              <a:rPr lang="en-US" altLang="en-US" sz="2400" dirty="0" smtClean="0"/>
              <a:t> website under Forms.</a:t>
            </a:r>
          </a:p>
          <a:p>
            <a:pPr>
              <a:defRPr/>
            </a:pPr>
            <a:r>
              <a:rPr lang="en-US" altLang="en-US" sz="2400" dirty="0" smtClean="0"/>
              <a:t>Bring the approved form from the professor back to Engineering Student Affairs office to be authorized for enrollment.</a:t>
            </a:r>
          </a:p>
          <a:p>
            <a:pPr>
              <a:defRPr/>
            </a:pPr>
            <a:endParaRPr lang="en-US" altLang="en-US" sz="2400" dirty="0" smtClean="0"/>
          </a:p>
          <a:p>
            <a:pPr marL="0" indent="0">
              <a:buFont typeface="Wingdings" panose="05000000000000000000" pitchFamily="2" charset="2"/>
              <a:buNone/>
              <a:defRPr/>
            </a:pPr>
            <a:r>
              <a:rPr lang="en-US" altLang="en-US" sz="1800" i="1" dirty="0" smtClean="0"/>
              <a:t>    For EE and Computer Engineering majors, 3.0 GPA is required to apply for</a:t>
            </a:r>
          </a:p>
          <a:p>
            <a:pPr marL="0" indent="0">
              <a:buFont typeface="Wingdings" panose="05000000000000000000" pitchFamily="2" charset="2"/>
              <a:buNone/>
              <a:defRPr/>
            </a:pPr>
            <a:r>
              <a:rPr lang="en-US" altLang="en-US" sz="1800" i="1" dirty="0"/>
              <a:t> </a:t>
            </a:r>
            <a:r>
              <a:rPr lang="en-US" altLang="en-US" sz="1800" i="1" dirty="0" smtClean="0"/>
              <a:t>   research.</a:t>
            </a:r>
          </a:p>
          <a:p>
            <a:pPr>
              <a:buFont typeface="Wingdings" panose="05000000000000000000" pitchFamily="2" charset="2"/>
              <a:buNone/>
              <a:defRPr/>
            </a:pPr>
            <a:endParaRPr lang="en-US" altLang="en-US" sz="2400" dirty="0" smtClean="0"/>
          </a:p>
          <a:p>
            <a:pPr>
              <a:buFont typeface="Wingdings" panose="05000000000000000000" pitchFamily="2" charset="2"/>
              <a:buNone/>
              <a:defRPr/>
            </a:pPr>
            <a:endParaRPr lang="en-US" altLang="en-US" sz="2400" dirty="0" smtClean="0"/>
          </a:p>
          <a:p>
            <a:pPr>
              <a:buFont typeface="Wingdings" panose="05000000000000000000" pitchFamily="2" charset="2"/>
              <a:buNone/>
              <a:defRPr/>
            </a:pPr>
            <a:endParaRPr lang="en-US" altLang="en-US" sz="2400" dirty="0" smtClean="0"/>
          </a:p>
          <a:p>
            <a:pPr>
              <a:defRPr/>
            </a:pPr>
            <a:endParaRPr lang="en-US" altLang="en-US" dirty="0" smtClean="0"/>
          </a:p>
        </p:txBody>
      </p:sp>
      <p:sp>
        <p:nvSpPr>
          <p:cNvPr id="46084" name="Slide Number Placeholder 3"/>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60D2425E-0D3B-4D80-B9E9-8625CBB9118E}" type="slidenum">
              <a:rPr lang="en-US" altLang="en-US" sz="1400" smtClean="0"/>
              <a:pPr>
                <a:spcBef>
                  <a:spcPct val="0"/>
                </a:spcBef>
                <a:buClrTx/>
                <a:buSzTx/>
                <a:buFontTx/>
                <a:buNone/>
              </a:pPr>
              <a:t>26</a:t>
            </a:fld>
            <a:endParaRPr lang="en-US" altLang="en-US" sz="1400" smtClean="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a:xfrm>
            <a:off x="152400" y="65088"/>
            <a:ext cx="4381500" cy="909637"/>
          </a:xfrm>
        </p:spPr>
        <p:txBody>
          <a:bodyPr/>
          <a:lstStyle/>
          <a:p>
            <a:r>
              <a:rPr lang="en-US" altLang="en-US" sz="3200" smtClean="0"/>
              <a:t>    </a:t>
            </a:r>
            <a:r>
              <a:rPr lang="en-US" altLang="en-US" sz="3600" smtClean="0"/>
              <a:t>Career Center</a:t>
            </a:r>
          </a:p>
        </p:txBody>
      </p:sp>
      <p:pic>
        <p:nvPicPr>
          <p:cNvPr id="47107" name="Content Placeholder 5"/>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4419600" y="65088"/>
            <a:ext cx="4689475" cy="1370012"/>
          </a:xfrm>
        </p:spPr>
      </p:pic>
      <p:sp>
        <p:nvSpPr>
          <p:cNvPr id="4" name="Text Placeholder 3"/>
          <p:cNvSpPr>
            <a:spLocks noGrp="1"/>
          </p:cNvSpPr>
          <p:nvPr>
            <p:ph type="body" sz="half" idx="2"/>
          </p:nvPr>
        </p:nvSpPr>
        <p:spPr>
          <a:xfrm>
            <a:off x="152400" y="1524000"/>
            <a:ext cx="4232275" cy="5105400"/>
          </a:xfrm>
        </p:spPr>
        <p:txBody>
          <a:bodyPr/>
          <a:lstStyle/>
          <a:p>
            <a:pPr marL="457200" indent="-457200">
              <a:buSzPct val="90000"/>
              <a:buFont typeface="Wingdings" panose="05000000000000000000" pitchFamily="2" charset="2"/>
              <a:buChar char="§"/>
              <a:defRPr/>
            </a:pPr>
            <a:r>
              <a:rPr lang="en-US" altLang="en-US" sz="2400" dirty="0"/>
              <a:t>Job Search </a:t>
            </a:r>
            <a:r>
              <a:rPr lang="en-US" altLang="en-US" sz="2400" dirty="0" smtClean="0"/>
              <a:t>Strategies</a:t>
            </a:r>
          </a:p>
          <a:p>
            <a:pPr marL="457200" indent="-457200">
              <a:buFont typeface="Wingdings" panose="05000000000000000000" pitchFamily="2" charset="2"/>
              <a:buChar char="§"/>
              <a:defRPr/>
            </a:pPr>
            <a:endParaRPr lang="en-US" altLang="en-US" sz="2400" dirty="0"/>
          </a:p>
          <a:p>
            <a:pPr marL="457200" indent="-457200">
              <a:buSzPct val="100000"/>
              <a:buFont typeface="Wingdings" panose="05000000000000000000" pitchFamily="2" charset="2"/>
              <a:buChar char="§"/>
              <a:defRPr/>
            </a:pPr>
            <a:r>
              <a:rPr lang="en-US" altLang="en-US" sz="2400" dirty="0" smtClean="0"/>
              <a:t>Resume </a:t>
            </a:r>
            <a:r>
              <a:rPr lang="en-US" altLang="en-US" sz="2400" dirty="0"/>
              <a:t>Writing </a:t>
            </a:r>
            <a:r>
              <a:rPr lang="en-US" altLang="en-US" sz="2400" dirty="0" smtClean="0"/>
              <a:t>Workshops</a:t>
            </a:r>
          </a:p>
          <a:p>
            <a:pPr marL="457200" indent="-457200">
              <a:buSzPct val="100000"/>
              <a:buFont typeface="Wingdings" panose="05000000000000000000" pitchFamily="2" charset="2"/>
              <a:buChar char="§"/>
              <a:defRPr/>
            </a:pPr>
            <a:endParaRPr lang="en-US" altLang="en-US" sz="2400" dirty="0"/>
          </a:p>
          <a:p>
            <a:pPr marL="457200" indent="-457200">
              <a:buSzPct val="100000"/>
              <a:buFont typeface="Wingdings" panose="05000000000000000000" pitchFamily="2" charset="2"/>
              <a:buChar char="§"/>
              <a:defRPr/>
            </a:pPr>
            <a:r>
              <a:rPr lang="en-US" altLang="en-US" sz="2400" dirty="0"/>
              <a:t>Interview </a:t>
            </a:r>
            <a:r>
              <a:rPr lang="en-US" altLang="en-US" sz="2400" dirty="0" smtClean="0"/>
              <a:t>Techniques</a:t>
            </a:r>
          </a:p>
          <a:p>
            <a:pPr>
              <a:buSzPct val="100000"/>
              <a:defRPr/>
            </a:pPr>
            <a:endParaRPr lang="en-US" altLang="en-US" sz="2400" dirty="0"/>
          </a:p>
          <a:p>
            <a:pPr marL="457200" indent="-457200">
              <a:buSzPct val="100000"/>
              <a:buFont typeface="Wingdings" panose="05000000000000000000" pitchFamily="2" charset="2"/>
              <a:buChar char="§"/>
              <a:defRPr/>
            </a:pPr>
            <a:r>
              <a:rPr lang="en-US" altLang="en-US" sz="2400" dirty="0"/>
              <a:t>Career </a:t>
            </a:r>
            <a:r>
              <a:rPr lang="en-US" altLang="en-US" sz="2400" dirty="0" smtClean="0"/>
              <a:t>Fair</a:t>
            </a:r>
          </a:p>
          <a:p>
            <a:pPr marL="914400" lvl="1" indent="-457200">
              <a:buSzPct val="100000"/>
              <a:buFont typeface="Wingdings" panose="05000000000000000000" pitchFamily="2" charset="2"/>
              <a:buChar char="§"/>
              <a:defRPr/>
            </a:pPr>
            <a:r>
              <a:rPr lang="en-US" altLang="en-US" sz="1600" dirty="0" smtClean="0"/>
              <a:t>Oct. 19, 2017  STEM Fair</a:t>
            </a:r>
          </a:p>
          <a:p>
            <a:pPr marL="914400" lvl="1" indent="-457200">
              <a:buSzPct val="100000"/>
              <a:buFont typeface="Wingdings" panose="05000000000000000000" pitchFamily="2" charset="2"/>
              <a:buChar char="§"/>
              <a:defRPr/>
            </a:pPr>
            <a:r>
              <a:rPr lang="en-US" altLang="en-US" sz="1600" dirty="0" smtClean="0"/>
              <a:t>Oct. 26, 2017  Fall Career Fair</a:t>
            </a:r>
          </a:p>
          <a:p>
            <a:pPr marL="914400" lvl="1" indent="-457200">
              <a:buSzPct val="100000"/>
              <a:buFont typeface="Wingdings" panose="05000000000000000000" pitchFamily="2" charset="2"/>
              <a:buChar char="§"/>
              <a:defRPr/>
            </a:pPr>
            <a:r>
              <a:rPr lang="en-US" altLang="en-US" sz="1600" dirty="0" smtClean="0"/>
              <a:t>Jan. 25, 2018  Internship Career Fair</a:t>
            </a:r>
          </a:p>
          <a:p>
            <a:pPr marL="914400" lvl="1" indent="-457200">
              <a:buSzPct val="100000"/>
              <a:buFont typeface="Wingdings" panose="05000000000000000000" pitchFamily="2" charset="2"/>
              <a:buChar char="§"/>
              <a:defRPr/>
            </a:pPr>
            <a:r>
              <a:rPr lang="en-US" altLang="en-US" sz="1600" dirty="0" err="1" smtClean="0"/>
              <a:t>EngiTECH</a:t>
            </a:r>
            <a:r>
              <a:rPr lang="en-US" altLang="en-US" sz="1600" dirty="0" smtClean="0"/>
              <a:t> </a:t>
            </a:r>
            <a:r>
              <a:rPr lang="en-US" altLang="en-US" sz="1600" dirty="0"/>
              <a:t>C</a:t>
            </a:r>
            <a:r>
              <a:rPr lang="en-US" altLang="en-US" sz="1600" dirty="0" smtClean="0"/>
              <a:t>areer </a:t>
            </a:r>
            <a:r>
              <a:rPr lang="en-US" altLang="en-US" sz="1600" dirty="0"/>
              <a:t>F</a:t>
            </a:r>
            <a:r>
              <a:rPr lang="en-US" altLang="en-US" sz="1600" dirty="0" smtClean="0"/>
              <a:t>air (TBA)</a:t>
            </a:r>
          </a:p>
          <a:p>
            <a:pPr marL="914400" lvl="1" indent="-457200">
              <a:buSzPct val="100000"/>
              <a:buFont typeface="Wingdings" panose="05000000000000000000" pitchFamily="2" charset="2"/>
              <a:buChar char="§"/>
              <a:defRPr/>
            </a:pPr>
            <a:endParaRPr lang="en-US" altLang="en-US" sz="1800" dirty="0" smtClean="0"/>
          </a:p>
          <a:p>
            <a:pPr marL="457200" indent="-457200">
              <a:buFont typeface="Wingdings" panose="05000000000000000000" pitchFamily="2" charset="2"/>
              <a:buChar char="§"/>
              <a:defRPr/>
            </a:pPr>
            <a:endParaRPr lang="en-US" sz="2800" dirty="0"/>
          </a:p>
        </p:txBody>
      </p:sp>
      <p:sp>
        <p:nvSpPr>
          <p:cNvPr id="47109" name="Slide Number Placeholder 4"/>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564FEF1C-B036-4563-B4A0-B53BA9F1A47C}" type="slidenum">
              <a:rPr lang="en-US" altLang="en-US" sz="1400" smtClean="0"/>
              <a:pPr>
                <a:spcBef>
                  <a:spcPct val="0"/>
                </a:spcBef>
                <a:buClrTx/>
                <a:buSzTx/>
                <a:buFontTx/>
                <a:buNone/>
              </a:pPr>
              <a:t>27</a:t>
            </a:fld>
            <a:endParaRPr lang="en-US" altLang="en-US" sz="1400" smtClean="0"/>
          </a:p>
        </p:txBody>
      </p:sp>
      <p:pic>
        <p:nvPicPr>
          <p:cNvPr id="47110"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402137" y="4800600"/>
            <a:ext cx="4724400" cy="202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11" name="Picture 7"/>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419600" y="1358900"/>
            <a:ext cx="4724400"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02137" y="3000375"/>
            <a:ext cx="4724400" cy="1905000"/>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p:txBody>
          <a:bodyPr/>
          <a:lstStyle/>
          <a:p>
            <a:r>
              <a:rPr lang="en-US" altLang="en-US" smtClean="0"/>
              <a:t/>
            </a:r>
            <a:br>
              <a:rPr lang="en-US" altLang="en-US" smtClean="0"/>
            </a:br>
            <a:r>
              <a:rPr lang="en-US" altLang="en-US" smtClean="0"/>
              <a:t>Engineers Week</a:t>
            </a:r>
            <a:br>
              <a:rPr lang="en-US" altLang="en-US" smtClean="0"/>
            </a:br>
            <a:endParaRPr lang="en-US" altLang="en-US" smtClean="0"/>
          </a:p>
        </p:txBody>
      </p:sp>
      <p:sp>
        <p:nvSpPr>
          <p:cNvPr id="3" name="Content Placeholder 2"/>
          <p:cNvSpPr>
            <a:spLocks noGrp="1"/>
          </p:cNvSpPr>
          <p:nvPr>
            <p:ph idx="1"/>
          </p:nvPr>
        </p:nvSpPr>
        <p:spPr/>
        <p:txBody>
          <a:bodyPr/>
          <a:lstStyle/>
          <a:p>
            <a:pPr>
              <a:defRPr/>
            </a:pPr>
            <a:r>
              <a:rPr lang="en-US" sz="2800" dirty="0" smtClean="0"/>
              <a:t>Four-day events to promote interaction and communication among engineering students, faculty, alumni and industry.</a:t>
            </a:r>
          </a:p>
          <a:p>
            <a:pPr>
              <a:defRPr/>
            </a:pPr>
            <a:endParaRPr lang="en-US" sz="2800" dirty="0" smtClean="0"/>
          </a:p>
          <a:p>
            <a:pPr>
              <a:defRPr/>
            </a:pPr>
            <a:r>
              <a:rPr lang="en-US" sz="2800" dirty="0" smtClean="0">
                <a:solidFill>
                  <a:schemeClr val="bg1"/>
                </a:solidFill>
              </a:rPr>
              <a:t>E-Week activities</a:t>
            </a:r>
            <a:r>
              <a:rPr lang="en-US" sz="2400" dirty="0" smtClean="0"/>
              <a:t>:</a:t>
            </a:r>
          </a:p>
          <a:p>
            <a:pPr marL="0" indent="0">
              <a:buFont typeface="Wingdings" panose="05000000000000000000" pitchFamily="2" charset="2"/>
              <a:buNone/>
              <a:defRPr/>
            </a:pPr>
            <a:r>
              <a:rPr lang="en-US" sz="2400" dirty="0" smtClean="0"/>
              <a:t>     Dean’s </a:t>
            </a:r>
            <a:r>
              <a:rPr lang="en-US" sz="2400" dirty="0"/>
              <a:t>breakfast, Competitions, and Award Banquet</a:t>
            </a:r>
          </a:p>
          <a:p>
            <a:pPr>
              <a:defRPr/>
            </a:pPr>
            <a:endParaRPr lang="en-US" sz="2400" dirty="0" smtClean="0"/>
          </a:p>
          <a:p>
            <a:pPr>
              <a:defRPr/>
            </a:pPr>
            <a:r>
              <a:rPr lang="en-US" sz="2800" dirty="0" err="1" smtClean="0"/>
              <a:t>EngiTECH</a:t>
            </a:r>
            <a:r>
              <a:rPr lang="en-US" sz="2800" dirty="0" smtClean="0"/>
              <a:t> Career Fair</a:t>
            </a:r>
          </a:p>
          <a:p>
            <a:pPr>
              <a:defRPr/>
            </a:pPr>
            <a:endParaRPr lang="en-US" sz="2400" dirty="0" smtClean="0"/>
          </a:p>
          <a:p>
            <a:pPr marL="0" indent="0">
              <a:buFont typeface="Wingdings" panose="05000000000000000000" pitchFamily="2" charset="2"/>
              <a:buNone/>
              <a:defRPr/>
            </a:pPr>
            <a:r>
              <a:rPr lang="en-US" sz="2400" dirty="0"/>
              <a:t> </a:t>
            </a:r>
            <a:r>
              <a:rPr lang="en-US" sz="2400" dirty="0" smtClean="0"/>
              <a:t>    </a:t>
            </a:r>
            <a:endParaRPr lang="en-US" sz="2400" dirty="0" smtClean="0">
              <a:solidFill>
                <a:srgbClr val="FFFF00"/>
              </a:solidFill>
            </a:endParaRPr>
          </a:p>
        </p:txBody>
      </p:sp>
      <p:sp>
        <p:nvSpPr>
          <p:cNvPr id="49156" name="Slide Number Placeholder 3"/>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8056589F-E4D9-4E9E-849E-401E18E79507}" type="slidenum">
              <a:rPr lang="en-US" altLang="en-US" sz="1400" smtClean="0"/>
              <a:pPr>
                <a:spcBef>
                  <a:spcPct val="0"/>
                </a:spcBef>
                <a:buClrTx/>
                <a:buSzTx/>
                <a:buFontTx/>
                <a:buNone/>
              </a:pPr>
              <a:t>28</a:t>
            </a:fld>
            <a:endParaRPr lang="en-US" altLang="en-US" sz="1400"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p:txBody>
          <a:bodyPr/>
          <a:lstStyle/>
          <a:p>
            <a:r>
              <a:rPr lang="en-US" altLang="en-US" smtClean="0"/>
              <a:t>E-Week</a:t>
            </a:r>
            <a:br>
              <a:rPr lang="en-US" altLang="en-US" smtClean="0"/>
            </a:br>
            <a:r>
              <a:rPr lang="en-US" altLang="en-US" smtClean="0"/>
              <a:t>Career Fair &amp; Activities</a:t>
            </a:r>
          </a:p>
        </p:txBody>
      </p:sp>
      <p:pic>
        <p:nvPicPr>
          <p:cNvPr id="50179" name="Content Placeholder 6"/>
          <p:cNvPicPr>
            <a:picLocks noGrp="1" noChangeAspect="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19050" y="3848100"/>
            <a:ext cx="2954338" cy="2095500"/>
          </a:xfrm>
        </p:spPr>
      </p:pic>
      <p:pic>
        <p:nvPicPr>
          <p:cNvPr id="50180" name="Content Placeholder 5"/>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5964238" y="3848100"/>
            <a:ext cx="3179762" cy="2132013"/>
          </a:xfrm>
        </p:spPr>
      </p:pic>
      <p:sp>
        <p:nvSpPr>
          <p:cNvPr id="50181" name="Slide Number Placeholder 4"/>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A52BB19F-29E8-4198-8B84-D01EDF4B00ED}" type="slidenum">
              <a:rPr lang="en-US" altLang="en-US" sz="1400" smtClean="0"/>
              <a:pPr>
                <a:spcBef>
                  <a:spcPct val="0"/>
                </a:spcBef>
                <a:buClrTx/>
                <a:buSzTx/>
                <a:buFontTx/>
                <a:buNone/>
              </a:pPr>
              <a:t>29</a:t>
            </a:fld>
            <a:endParaRPr lang="en-US" altLang="en-US" sz="1400" smtClean="0"/>
          </a:p>
        </p:txBody>
      </p:sp>
      <p:pic>
        <p:nvPicPr>
          <p:cNvPr id="50182"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113" y="1905000"/>
            <a:ext cx="2919412" cy="194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3" name="Picture 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935288" y="1905000"/>
            <a:ext cx="302895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4" name="Picture 9"/>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949950" y="1882775"/>
            <a:ext cx="3208338" cy="196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ctrTitle"/>
          </p:nvPr>
        </p:nvSpPr>
        <p:spPr/>
        <p:txBody>
          <a:bodyPr/>
          <a:lstStyle/>
          <a:p>
            <a:pPr eaLnBrk="1" hangingPunct="1"/>
            <a:r>
              <a:rPr lang="en-US" altLang="en-US" smtClean="0"/>
              <a:t/>
            </a:r>
            <a:br>
              <a:rPr lang="en-US" altLang="en-US" smtClean="0"/>
            </a:br>
            <a:endParaRPr lang="en-US" altLang="en-US" smtClean="0"/>
          </a:p>
        </p:txBody>
      </p:sp>
      <p:sp>
        <p:nvSpPr>
          <p:cNvPr id="51203" name="Rectangle 3"/>
          <p:cNvSpPr>
            <a:spLocks noGrp="1" noChangeArrowheads="1"/>
          </p:cNvSpPr>
          <p:nvPr>
            <p:ph type="subTitle" idx="1"/>
          </p:nvPr>
        </p:nvSpPr>
        <p:spPr>
          <a:xfrm>
            <a:off x="1371600" y="4343400"/>
            <a:ext cx="6400800" cy="1752600"/>
          </a:xfrm>
        </p:spPr>
        <p:txBody>
          <a:bodyPr/>
          <a:lstStyle/>
          <a:p>
            <a:pPr eaLnBrk="1" hangingPunct="1"/>
            <a:r>
              <a:rPr lang="en-US" altLang="en-US" smtClean="0"/>
              <a:t>All policies and procedures are strictly enforced</a:t>
            </a:r>
          </a:p>
        </p:txBody>
      </p:sp>
      <p:sp>
        <p:nvSpPr>
          <p:cNvPr id="51204" name="Slide Number Placeholder 1"/>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70D6F22B-7B66-4714-812A-C7F852E76C07}" type="slidenum">
              <a:rPr lang="en-US" altLang="en-US" sz="1400" smtClean="0"/>
              <a:pPr>
                <a:spcBef>
                  <a:spcPct val="0"/>
                </a:spcBef>
                <a:buClrTx/>
                <a:buSzTx/>
                <a:buFontTx/>
                <a:buNone/>
              </a:pPr>
              <a:t>30</a:t>
            </a:fld>
            <a:endParaRPr lang="en-US" altLang="en-US" sz="1400" smtClean="0"/>
          </a:p>
        </p:txBody>
      </p:sp>
      <p:pic>
        <p:nvPicPr>
          <p:cNvPr id="51205"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990600"/>
            <a:ext cx="7051675" cy="270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pPr eaLnBrk="1" hangingPunct="1"/>
            <a:r>
              <a:rPr lang="en-US" altLang="en-US" smtClean="0"/>
              <a:t>Catalogue Rights</a:t>
            </a:r>
          </a:p>
        </p:txBody>
      </p:sp>
      <p:sp>
        <p:nvSpPr>
          <p:cNvPr id="53251" name="Rectangle 3"/>
          <p:cNvSpPr>
            <a:spLocks noGrp="1" noChangeArrowheads="1"/>
          </p:cNvSpPr>
          <p:nvPr>
            <p:ph type="body" idx="1"/>
          </p:nvPr>
        </p:nvSpPr>
        <p:spPr/>
        <p:txBody>
          <a:bodyPr/>
          <a:lstStyle/>
          <a:p>
            <a:pPr eaLnBrk="1" hangingPunct="1"/>
            <a:r>
              <a:rPr lang="en-US" altLang="en-US" smtClean="0"/>
              <a:t>Students enrolled at UCI from their freshman year may elect to meet as graduation requirements</a:t>
            </a:r>
          </a:p>
          <a:p>
            <a:pPr lvl="1" eaLnBrk="1" hangingPunct="1"/>
            <a:r>
              <a:rPr lang="en-US" altLang="en-US" smtClean="0"/>
              <a:t>Those requirements in effect at the time of entrance; or</a:t>
            </a:r>
          </a:p>
          <a:p>
            <a:pPr lvl="1" eaLnBrk="1" hangingPunct="1"/>
            <a:r>
              <a:rPr lang="en-US" altLang="en-US" smtClean="0"/>
              <a:t>Those subsequently established catalog year</a:t>
            </a:r>
          </a:p>
          <a:p>
            <a:pPr eaLnBrk="1" hangingPunct="1"/>
            <a:r>
              <a:rPr lang="en-US" altLang="en-US" smtClean="0"/>
              <a:t>Complete policy in catalogue</a:t>
            </a:r>
          </a:p>
        </p:txBody>
      </p:sp>
      <p:sp>
        <p:nvSpPr>
          <p:cNvPr id="53252" name="Text Box 5"/>
          <p:cNvSpPr txBox="1">
            <a:spLocks noChangeArrowheads="1"/>
          </p:cNvSpPr>
          <p:nvPr/>
        </p:nvSpPr>
        <p:spPr bwMode="auto">
          <a:xfrm>
            <a:off x="457200" y="5715000"/>
            <a:ext cx="8229600" cy="8302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lgn="ctr">
              <a:spcBef>
                <a:spcPct val="50000"/>
              </a:spcBef>
              <a:buClrTx/>
              <a:buSzTx/>
              <a:buFontTx/>
              <a:buNone/>
            </a:pPr>
            <a:r>
              <a:rPr lang="en-US" altLang="en-US" sz="2400" dirty="0" smtClean="0">
                <a:solidFill>
                  <a:srgbClr val="FFFF00"/>
                </a:solidFill>
              </a:rPr>
              <a:t>2017 </a:t>
            </a:r>
            <a:r>
              <a:rPr lang="en-US" altLang="en-US" sz="2400" dirty="0">
                <a:solidFill>
                  <a:srgbClr val="FFFF00"/>
                </a:solidFill>
              </a:rPr>
              <a:t>incoming transfers select </a:t>
            </a:r>
            <a:r>
              <a:rPr lang="en-US" altLang="en-US" sz="2400" dirty="0" smtClean="0">
                <a:solidFill>
                  <a:srgbClr val="FFFF00"/>
                </a:solidFill>
              </a:rPr>
              <a:t>2016-2017 </a:t>
            </a:r>
            <a:r>
              <a:rPr lang="en-US" altLang="en-US" sz="2400" dirty="0">
                <a:solidFill>
                  <a:srgbClr val="FFFF00"/>
                </a:solidFill>
              </a:rPr>
              <a:t>catalog year </a:t>
            </a:r>
            <a:r>
              <a:rPr lang="en-US" altLang="en-US" sz="2400" dirty="0">
                <a:solidFill>
                  <a:srgbClr val="00B0F0"/>
                </a:solidFill>
              </a:rPr>
              <a:t>http://catalogue.uci.edu/</a:t>
            </a:r>
          </a:p>
        </p:txBody>
      </p:sp>
      <p:sp>
        <p:nvSpPr>
          <p:cNvPr id="53253" name="Slide Number Placeholder 1"/>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r>
              <a:rPr lang="en-US" altLang="en-US" sz="1400" smtClean="0"/>
              <a:t>45</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685800" y="381000"/>
            <a:ext cx="8229600" cy="1371600"/>
          </a:xfrm>
        </p:spPr>
        <p:txBody>
          <a:bodyPr/>
          <a:lstStyle/>
          <a:p>
            <a:pPr eaLnBrk="1" hangingPunct="1"/>
            <a:r>
              <a:rPr lang="en-US" altLang="en-US" smtClean="0"/>
              <a:t>University of California Policy Confidentiality</a:t>
            </a:r>
          </a:p>
        </p:txBody>
      </p:sp>
      <p:sp>
        <p:nvSpPr>
          <p:cNvPr id="55299" name="Rectangle 3"/>
          <p:cNvSpPr>
            <a:spLocks noGrp="1" noChangeArrowheads="1"/>
          </p:cNvSpPr>
          <p:nvPr>
            <p:ph type="body" idx="1"/>
          </p:nvPr>
        </p:nvSpPr>
        <p:spPr/>
        <p:txBody>
          <a:bodyPr/>
          <a:lstStyle/>
          <a:p>
            <a:pPr eaLnBrk="1" hangingPunct="1">
              <a:buClr>
                <a:schemeClr val="tx1"/>
              </a:buClr>
              <a:buFont typeface="Wingdings" panose="05000000000000000000" pitchFamily="2" charset="2"/>
              <a:buNone/>
            </a:pPr>
            <a:r>
              <a:rPr lang="en-US" altLang="en-US" smtClean="0"/>
              <a:t>	</a:t>
            </a:r>
          </a:p>
          <a:p>
            <a:pPr eaLnBrk="1" hangingPunct="1">
              <a:buClr>
                <a:schemeClr val="tx1"/>
              </a:buClr>
              <a:buFont typeface="Wingdings" panose="05000000000000000000" pitchFamily="2" charset="2"/>
              <a:buNone/>
            </a:pPr>
            <a:r>
              <a:rPr lang="en-US" altLang="en-US" smtClean="0"/>
              <a:t>	</a:t>
            </a:r>
            <a:r>
              <a:rPr lang="en-US" altLang="en-US" i="1" smtClean="0"/>
              <a:t>By law, the Engineering Student Affairs Office and other UCI officials may not release any student information to ANYONE without written consent from the student.</a:t>
            </a:r>
          </a:p>
        </p:txBody>
      </p:sp>
      <p:sp>
        <p:nvSpPr>
          <p:cNvPr id="55300" name="Slide Number Placeholder 1"/>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86D9031A-94FF-4323-AA0A-BC4A78B992AB}" type="slidenum">
              <a:rPr lang="en-US" altLang="en-US" sz="1400" smtClean="0"/>
              <a:pPr>
                <a:spcBef>
                  <a:spcPct val="0"/>
                </a:spcBef>
                <a:buClrTx/>
                <a:buSzTx/>
                <a:buFontTx/>
                <a:buNone/>
              </a:pPr>
              <a:t>32</a:t>
            </a:fld>
            <a:endParaRPr lang="en-US" altLang="en-US" sz="1400" smtClean="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609600" y="152400"/>
            <a:ext cx="8077200" cy="1066800"/>
          </a:xfrm>
        </p:spPr>
        <p:txBody>
          <a:bodyPr/>
          <a:lstStyle/>
          <a:p>
            <a:pPr eaLnBrk="1" hangingPunct="1"/>
            <a:r>
              <a:rPr lang="en-US" altLang="en-US" smtClean="0"/>
              <a:t>Confidentiality continued…</a:t>
            </a:r>
          </a:p>
        </p:txBody>
      </p:sp>
      <p:sp>
        <p:nvSpPr>
          <p:cNvPr id="57347" name="Rectangle 3"/>
          <p:cNvSpPr>
            <a:spLocks noGrp="1" noChangeArrowheads="1"/>
          </p:cNvSpPr>
          <p:nvPr>
            <p:ph type="body" idx="1"/>
          </p:nvPr>
        </p:nvSpPr>
        <p:spPr>
          <a:xfrm>
            <a:off x="228600" y="1524000"/>
            <a:ext cx="8458200" cy="5197475"/>
          </a:xfrm>
        </p:spPr>
        <p:txBody>
          <a:bodyPr/>
          <a:lstStyle/>
          <a:p>
            <a:pPr eaLnBrk="1" hangingPunct="1">
              <a:lnSpc>
                <a:spcPct val="80000"/>
              </a:lnSpc>
              <a:buFont typeface="Wingdings" panose="05000000000000000000" pitchFamily="2" charset="2"/>
              <a:buNone/>
            </a:pPr>
            <a:r>
              <a:rPr lang="en-US" altLang="en-US" sz="2800" i="1" smtClean="0"/>
              <a:t>What does this policy mean to you?</a:t>
            </a:r>
          </a:p>
          <a:p>
            <a:pPr eaLnBrk="1" hangingPunct="1">
              <a:lnSpc>
                <a:spcPct val="80000"/>
              </a:lnSpc>
              <a:buFont typeface="Wingdings" panose="05000000000000000000" pitchFamily="2" charset="2"/>
              <a:buNone/>
            </a:pPr>
            <a:endParaRPr lang="en-US" altLang="en-US" sz="2400" smtClean="0"/>
          </a:p>
          <a:p>
            <a:pPr eaLnBrk="1" hangingPunct="1">
              <a:lnSpc>
                <a:spcPct val="80000"/>
              </a:lnSpc>
            </a:pPr>
            <a:r>
              <a:rPr lang="en-US" altLang="en-US" sz="2400" smtClean="0"/>
              <a:t>Students MUST be the point of contact with any campus official</a:t>
            </a:r>
          </a:p>
          <a:p>
            <a:pPr eaLnBrk="1" hangingPunct="1">
              <a:lnSpc>
                <a:spcPct val="80000"/>
              </a:lnSpc>
            </a:pPr>
            <a:endParaRPr lang="en-US" altLang="en-US" sz="2400" smtClean="0"/>
          </a:p>
          <a:p>
            <a:pPr eaLnBrk="1" hangingPunct="1">
              <a:lnSpc>
                <a:spcPct val="80000"/>
              </a:lnSpc>
            </a:pPr>
            <a:r>
              <a:rPr lang="en-US" altLang="en-US" sz="2400" smtClean="0"/>
              <a:t>Information that CANNOT be released:</a:t>
            </a:r>
          </a:p>
          <a:p>
            <a:pPr lvl="1" eaLnBrk="1" hangingPunct="1">
              <a:lnSpc>
                <a:spcPct val="80000"/>
              </a:lnSpc>
            </a:pPr>
            <a:r>
              <a:rPr lang="en-US" altLang="en-US" sz="2400" smtClean="0"/>
              <a:t>Grades</a:t>
            </a:r>
          </a:p>
          <a:p>
            <a:pPr lvl="1" eaLnBrk="1" hangingPunct="1">
              <a:lnSpc>
                <a:spcPct val="80000"/>
              </a:lnSpc>
            </a:pPr>
            <a:r>
              <a:rPr lang="en-US" altLang="en-US" sz="2400" smtClean="0"/>
              <a:t>Class Schedule</a:t>
            </a:r>
          </a:p>
          <a:p>
            <a:pPr lvl="1" eaLnBrk="1" hangingPunct="1">
              <a:lnSpc>
                <a:spcPct val="80000"/>
              </a:lnSpc>
            </a:pPr>
            <a:r>
              <a:rPr lang="en-US" altLang="en-US" sz="2400" smtClean="0"/>
              <a:t>Academic status</a:t>
            </a:r>
          </a:p>
          <a:p>
            <a:pPr lvl="1" eaLnBrk="1" hangingPunct="1">
              <a:lnSpc>
                <a:spcPct val="80000"/>
              </a:lnSpc>
            </a:pPr>
            <a:endParaRPr lang="en-US" altLang="en-US" sz="2400" smtClean="0"/>
          </a:p>
          <a:p>
            <a:pPr eaLnBrk="1" hangingPunct="1">
              <a:lnSpc>
                <a:spcPct val="80000"/>
              </a:lnSpc>
            </a:pPr>
            <a:r>
              <a:rPr lang="en-US" altLang="en-US" sz="2400" smtClean="0"/>
              <a:t>Release form for engineering students</a:t>
            </a:r>
          </a:p>
          <a:p>
            <a:pPr eaLnBrk="1" hangingPunct="1">
              <a:lnSpc>
                <a:spcPct val="80000"/>
              </a:lnSpc>
              <a:buFont typeface="Wingdings" panose="05000000000000000000" pitchFamily="2" charset="2"/>
              <a:buNone/>
            </a:pPr>
            <a:r>
              <a:rPr lang="en-US" altLang="en-US" sz="2400" smtClean="0"/>
              <a:t>        The above information will not be released unless you </a:t>
            </a:r>
          </a:p>
          <a:p>
            <a:pPr eaLnBrk="1" hangingPunct="1">
              <a:lnSpc>
                <a:spcPct val="80000"/>
              </a:lnSpc>
              <a:buFont typeface="Wingdings" panose="05000000000000000000" pitchFamily="2" charset="2"/>
              <a:buNone/>
            </a:pPr>
            <a:r>
              <a:rPr lang="en-US" altLang="en-US" sz="2400" smtClean="0"/>
              <a:t>          sign the Release Form.</a:t>
            </a:r>
          </a:p>
        </p:txBody>
      </p:sp>
      <p:sp>
        <p:nvSpPr>
          <p:cNvPr id="57348" name="Slide Number Placeholder 1"/>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498D5FB4-BEFC-43A9-A545-E9C62695ECF0}" type="slidenum">
              <a:rPr lang="en-US" altLang="en-US" sz="1400" smtClean="0"/>
              <a:pPr>
                <a:spcBef>
                  <a:spcPct val="0"/>
                </a:spcBef>
                <a:buClrTx/>
                <a:buSzTx/>
                <a:buFontTx/>
                <a:buNone/>
              </a:pPr>
              <a:t>33</a:t>
            </a:fld>
            <a:endParaRPr lang="en-US" altLang="en-US" sz="1400" smtClean="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pPr eaLnBrk="1" hangingPunct="1"/>
            <a:r>
              <a:rPr lang="en-US" altLang="en-US" sz="4000" smtClean="0"/>
              <a:t>Add/Drop/Change Deadlines</a:t>
            </a:r>
            <a:br>
              <a:rPr lang="en-US" altLang="en-US" sz="4000" smtClean="0"/>
            </a:br>
            <a:r>
              <a:rPr lang="en-US" altLang="en-US" sz="4000" smtClean="0"/>
              <a:t>for Engineering courses</a:t>
            </a:r>
          </a:p>
        </p:txBody>
      </p:sp>
      <p:sp>
        <p:nvSpPr>
          <p:cNvPr id="47107" name="Rectangle 3"/>
          <p:cNvSpPr>
            <a:spLocks noGrp="1" noChangeArrowheads="1"/>
          </p:cNvSpPr>
          <p:nvPr>
            <p:ph type="body" idx="1"/>
          </p:nvPr>
        </p:nvSpPr>
        <p:spPr/>
        <p:txBody>
          <a:bodyPr/>
          <a:lstStyle/>
          <a:p>
            <a:pPr eaLnBrk="1" hangingPunct="1">
              <a:defRPr/>
            </a:pPr>
            <a:r>
              <a:rPr lang="en-US" sz="2400" b="1" dirty="0" smtClean="0">
                <a:solidFill>
                  <a:srgbClr val="FFFF00"/>
                </a:solidFill>
              </a:rPr>
              <a:t>ADDING and DROPPING</a:t>
            </a:r>
            <a:r>
              <a:rPr lang="en-US" sz="2400" dirty="0" smtClean="0"/>
              <a:t> a course</a:t>
            </a:r>
          </a:p>
          <a:p>
            <a:pPr lvl="1" eaLnBrk="1" hangingPunct="1">
              <a:defRPr/>
            </a:pPr>
            <a:r>
              <a:rPr lang="en-US" sz="2400" dirty="0" smtClean="0"/>
              <a:t>Friday of </a:t>
            </a:r>
            <a:r>
              <a:rPr lang="en-US" sz="2400" dirty="0" smtClean="0">
                <a:solidFill>
                  <a:srgbClr val="FFFF00"/>
                </a:solidFill>
              </a:rPr>
              <a:t>the 2nd week </a:t>
            </a:r>
            <a:r>
              <a:rPr lang="en-US" sz="2400" dirty="0" smtClean="0"/>
              <a:t>of the quarter</a:t>
            </a:r>
          </a:p>
          <a:p>
            <a:pPr marL="0" indent="0" eaLnBrk="1" hangingPunct="1">
              <a:buFont typeface="Wingdings" panose="05000000000000000000" pitchFamily="2" charset="2"/>
              <a:buNone/>
              <a:defRPr/>
            </a:pPr>
            <a:endParaRPr lang="en-US" sz="2400" dirty="0" smtClean="0"/>
          </a:p>
          <a:p>
            <a:pPr eaLnBrk="1" hangingPunct="1">
              <a:defRPr/>
            </a:pPr>
            <a:r>
              <a:rPr lang="en-US" sz="2400" b="1" dirty="0" smtClean="0">
                <a:solidFill>
                  <a:srgbClr val="FFFF00"/>
                </a:solidFill>
              </a:rPr>
              <a:t>Change of grade </a:t>
            </a:r>
            <a:r>
              <a:rPr lang="en-US" sz="2400" b="1" dirty="0" smtClean="0"/>
              <a:t>option</a:t>
            </a:r>
          </a:p>
          <a:p>
            <a:pPr lvl="1" eaLnBrk="1" hangingPunct="1">
              <a:defRPr/>
            </a:pPr>
            <a:r>
              <a:rPr lang="en-US" sz="2400" dirty="0" smtClean="0"/>
              <a:t>Friday of </a:t>
            </a:r>
            <a:r>
              <a:rPr lang="en-US" sz="2400" dirty="0" smtClean="0">
                <a:solidFill>
                  <a:srgbClr val="FFFF00"/>
                </a:solidFill>
              </a:rPr>
              <a:t>the 6th week </a:t>
            </a:r>
            <a:r>
              <a:rPr lang="en-US" sz="2400" dirty="0" smtClean="0"/>
              <a:t>of the quarter </a:t>
            </a:r>
          </a:p>
          <a:p>
            <a:pPr marL="457200" lvl="1" indent="0" eaLnBrk="1" hangingPunct="1">
              <a:buFont typeface="Wingdings" panose="05000000000000000000" pitchFamily="2" charset="2"/>
              <a:buNone/>
              <a:defRPr/>
            </a:pPr>
            <a:r>
              <a:rPr lang="en-US" sz="1800" dirty="0" smtClean="0"/>
              <a:t>      No grade change will be allowed after 6</a:t>
            </a:r>
            <a:r>
              <a:rPr lang="en-US" sz="1800" baseline="30000" dirty="0" smtClean="0"/>
              <a:t>th</a:t>
            </a:r>
            <a:r>
              <a:rPr lang="en-US" sz="1800" dirty="0" smtClean="0"/>
              <a:t> week</a:t>
            </a:r>
          </a:p>
        </p:txBody>
      </p:sp>
      <p:sp>
        <p:nvSpPr>
          <p:cNvPr id="59396" name="Text Box 4"/>
          <p:cNvSpPr txBox="1">
            <a:spLocks noChangeArrowheads="1"/>
          </p:cNvSpPr>
          <p:nvPr/>
        </p:nvSpPr>
        <p:spPr bwMode="auto">
          <a:xfrm>
            <a:off x="495300" y="4846638"/>
            <a:ext cx="8001000" cy="1323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50000"/>
              </a:spcBef>
              <a:buClrTx/>
              <a:buSzTx/>
              <a:buFontTx/>
              <a:buNone/>
            </a:pPr>
            <a:r>
              <a:rPr lang="en-US" altLang="en-US" sz="2000" i="1">
                <a:solidFill>
                  <a:schemeClr val="bg1"/>
                </a:solidFill>
              </a:rPr>
              <a:t>Any requests after these deadlines need to petition online through </a:t>
            </a:r>
            <a:r>
              <a:rPr lang="en-US" altLang="en-US" sz="2000" b="1" i="1">
                <a:solidFill>
                  <a:srgbClr val="FFFF00"/>
                </a:solidFill>
              </a:rPr>
              <a:t>Enrollment Exception </a:t>
            </a:r>
            <a:r>
              <a:rPr lang="en-US" altLang="en-US" sz="2000" i="1">
                <a:solidFill>
                  <a:schemeClr val="bg1"/>
                </a:solidFill>
              </a:rPr>
              <a:t>on Student Access.  If you have hardship, please petition early.  Do not wait till the 6</a:t>
            </a:r>
            <a:r>
              <a:rPr lang="en-US" altLang="en-US" sz="2000" i="1" baseline="30000">
                <a:solidFill>
                  <a:schemeClr val="bg1"/>
                </a:solidFill>
              </a:rPr>
              <a:t>th</a:t>
            </a:r>
            <a:r>
              <a:rPr lang="en-US" altLang="en-US" sz="2000" i="1">
                <a:solidFill>
                  <a:schemeClr val="bg1"/>
                </a:solidFill>
              </a:rPr>
              <a:t> week.  Approval will be granted only under extenuating circumstances </a:t>
            </a:r>
            <a:r>
              <a:rPr lang="en-US" altLang="en-US" sz="1800" i="1">
                <a:solidFill>
                  <a:schemeClr val="bg1"/>
                </a:solidFill>
              </a:rPr>
              <a:t>.</a:t>
            </a:r>
            <a:endParaRPr lang="en-US" altLang="en-US" sz="1200" i="1">
              <a:solidFill>
                <a:schemeClr val="bg1"/>
              </a:solidFill>
            </a:endParaRPr>
          </a:p>
        </p:txBody>
      </p:sp>
      <p:sp>
        <p:nvSpPr>
          <p:cNvPr id="59397" name="Slide Number Placeholder 1"/>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76DA82D3-D487-4096-81D8-06F00BBBB77C}" type="slidenum">
              <a:rPr lang="en-US" altLang="en-US" sz="1400" smtClean="0"/>
              <a:pPr>
                <a:spcBef>
                  <a:spcPct val="0"/>
                </a:spcBef>
                <a:buClrTx/>
                <a:buSzTx/>
                <a:buFontTx/>
                <a:buNone/>
              </a:pPr>
              <a:t>34</a:t>
            </a:fld>
            <a:endParaRPr lang="en-US" altLang="en-US" sz="1400" smtClean="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457200" y="31750"/>
            <a:ext cx="8229600" cy="1371600"/>
          </a:xfrm>
        </p:spPr>
        <p:txBody>
          <a:bodyPr/>
          <a:lstStyle/>
          <a:p>
            <a:pPr eaLnBrk="1" hangingPunct="1"/>
            <a:r>
              <a:rPr lang="en-US" altLang="en-US" smtClean="0"/>
              <a:t>Grades</a:t>
            </a:r>
          </a:p>
        </p:txBody>
      </p:sp>
      <p:sp>
        <p:nvSpPr>
          <p:cNvPr id="78851" name="Rectangle 3"/>
          <p:cNvSpPr>
            <a:spLocks noGrp="1" noChangeArrowheads="1"/>
          </p:cNvSpPr>
          <p:nvPr>
            <p:ph type="body" idx="1"/>
          </p:nvPr>
        </p:nvSpPr>
        <p:spPr>
          <a:xfrm>
            <a:off x="228600" y="1219200"/>
            <a:ext cx="8610600" cy="5264150"/>
          </a:xfrm>
          <a:ln>
            <a:solidFill>
              <a:srgbClr val="FFFF00"/>
            </a:solidFill>
            <a:miter lim="800000"/>
            <a:headEnd/>
            <a:tailEnd/>
          </a:ln>
        </p:spPr>
        <p:txBody>
          <a:bodyPr/>
          <a:lstStyle/>
          <a:p>
            <a:pPr eaLnBrk="1" hangingPunct="1">
              <a:lnSpc>
                <a:spcPct val="80000"/>
              </a:lnSpc>
              <a:defRPr/>
            </a:pPr>
            <a:r>
              <a:rPr lang="en-US" altLang="en-US" sz="2400" dirty="0" smtClean="0">
                <a:solidFill>
                  <a:srgbClr val="FFFF00"/>
                </a:solidFill>
              </a:rPr>
              <a:t>Letter Grades:  A, B, C, D, F</a:t>
            </a:r>
          </a:p>
          <a:p>
            <a:pPr eaLnBrk="1" hangingPunct="1">
              <a:lnSpc>
                <a:spcPct val="80000"/>
              </a:lnSpc>
              <a:defRPr/>
            </a:pPr>
            <a:endParaRPr lang="en-US" altLang="en-US" sz="2400" dirty="0" smtClean="0">
              <a:solidFill>
                <a:srgbClr val="FFFF00"/>
              </a:solidFill>
            </a:endParaRPr>
          </a:p>
          <a:p>
            <a:pPr lvl="1" eaLnBrk="1" hangingPunct="1">
              <a:lnSpc>
                <a:spcPct val="80000"/>
              </a:lnSpc>
              <a:defRPr/>
            </a:pPr>
            <a:r>
              <a:rPr lang="en-US" altLang="en-US" sz="2400" dirty="0" smtClean="0"/>
              <a:t>All Engineering, Math, Physics and Chemistry courses and any courses required for the major </a:t>
            </a:r>
            <a:r>
              <a:rPr lang="en-US" altLang="en-US" sz="2400" dirty="0" smtClean="0">
                <a:solidFill>
                  <a:srgbClr val="FFFF00"/>
                </a:solidFill>
              </a:rPr>
              <a:t>must be taken for a letter grade.</a:t>
            </a:r>
          </a:p>
          <a:p>
            <a:pPr lvl="1" eaLnBrk="1" hangingPunct="1">
              <a:lnSpc>
                <a:spcPct val="80000"/>
              </a:lnSpc>
              <a:defRPr/>
            </a:pPr>
            <a:r>
              <a:rPr lang="en-US" altLang="en-US" sz="2400" dirty="0" smtClean="0"/>
              <a:t>If you do not fail the class (F grade), you pass the course. However some courses have </a:t>
            </a:r>
            <a:r>
              <a:rPr lang="en-US" altLang="en-US" sz="2400" b="1" dirty="0" smtClean="0">
                <a:solidFill>
                  <a:srgbClr val="FFFF00"/>
                </a:solidFill>
              </a:rPr>
              <a:t>graded prerequisites</a:t>
            </a:r>
            <a:r>
              <a:rPr lang="en-US" altLang="en-US" sz="2400" b="1" dirty="0" smtClean="0"/>
              <a:t> </a:t>
            </a:r>
            <a:r>
              <a:rPr lang="en-US" altLang="en-US" sz="2400" dirty="0" smtClean="0"/>
              <a:t>(need C or C- for the prerequisites).  Refer to the catalog for details.</a:t>
            </a:r>
          </a:p>
          <a:p>
            <a:pPr lvl="1" eaLnBrk="1" hangingPunct="1">
              <a:lnSpc>
                <a:spcPct val="80000"/>
              </a:lnSpc>
              <a:defRPr/>
            </a:pPr>
            <a:endParaRPr lang="en-US" altLang="en-US" sz="2400" dirty="0" smtClean="0"/>
          </a:p>
          <a:p>
            <a:pPr eaLnBrk="1" hangingPunct="1">
              <a:lnSpc>
                <a:spcPct val="80000"/>
              </a:lnSpc>
              <a:defRPr/>
            </a:pPr>
            <a:r>
              <a:rPr lang="en-US" altLang="en-US" sz="2400" dirty="0" smtClean="0">
                <a:solidFill>
                  <a:srgbClr val="FFFF00"/>
                </a:solidFill>
              </a:rPr>
              <a:t>Pass/Not Pass Grades:  P or NP</a:t>
            </a:r>
          </a:p>
          <a:p>
            <a:pPr lvl="1" eaLnBrk="1" hangingPunct="1">
              <a:lnSpc>
                <a:spcPct val="80000"/>
              </a:lnSpc>
              <a:defRPr/>
            </a:pPr>
            <a:r>
              <a:rPr lang="en-US" altLang="en-US" sz="2400" dirty="0" smtClean="0"/>
              <a:t>Does not affect GPA</a:t>
            </a:r>
          </a:p>
          <a:p>
            <a:pPr lvl="1" eaLnBrk="1" hangingPunct="1">
              <a:lnSpc>
                <a:spcPct val="80000"/>
              </a:lnSpc>
              <a:defRPr/>
            </a:pPr>
            <a:r>
              <a:rPr lang="en-US" altLang="en-US" sz="2400" dirty="0" smtClean="0"/>
              <a:t>General education courses can be taken Pass/Not Pass</a:t>
            </a:r>
          </a:p>
          <a:p>
            <a:pPr lvl="1" eaLnBrk="1" hangingPunct="1">
              <a:lnSpc>
                <a:spcPct val="80000"/>
              </a:lnSpc>
              <a:defRPr/>
            </a:pPr>
            <a:r>
              <a:rPr lang="en-US" altLang="en-US" sz="2400" dirty="0" smtClean="0"/>
              <a:t>C or better will be Pass (P), C- or lower grade will be Not Pass (NP)</a:t>
            </a:r>
          </a:p>
          <a:p>
            <a:pPr lvl="1" eaLnBrk="1" hangingPunct="1">
              <a:lnSpc>
                <a:spcPct val="80000"/>
              </a:lnSpc>
              <a:buFont typeface="Wingdings" panose="05000000000000000000" pitchFamily="2" charset="2"/>
              <a:buNone/>
              <a:defRPr/>
            </a:pPr>
            <a:endParaRPr lang="en-US" altLang="en-US" sz="2400" dirty="0" smtClean="0"/>
          </a:p>
          <a:p>
            <a:pPr marL="0" indent="0" eaLnBrk="1" hangingPunct="1">
              <a:lnSpc>
                <a:spcPct val="80000"/>
              </a:lnSpc>
              <a:buFont typeface="Wingdings" panose="05000000000000000000" pitchFamily="2" charset="2"/>
              <a:buNone/>
              <a:defRPr/>
            </a:pPr>
            <a:endParaRPr lang="en-US" altLang="en-US" sz="2400" dirty="0" smtClean="0"/>
          </a:p>
          <a:p>
            <a:pPr eaLnBrk="1" hangingPunct="1">
              <a:lnSpc>
                <a:spcPct val="80000"/>
              </a:lnSpc>
              <a:defRPr/>
            </a:pPr>
            <a:endParaRPr lang="en-US" altLang="en-US" sz="2400" dirty="0" smtClean="0"/>
          </a:p>
        </p:txBody>
      </p:sp>
      <p:sp>
        <p:nvSpPr>
          <p:cNvPr id="61444" name="Slide Number Placeholder 1"/>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453862B6-2CBD-455E-83EE-F06B4777901C}" type="slidenum">
              <a:rPr lang="en-US" altLang="en-US" sz="1400" smtClean="0"/>
              <a:pPr>
                <a:spcBef>
                  <a:spcPct val="0"/>
                </a:spcBef>
                <a:buClrTx/>
                <a:buSzTx/>
                <a:buFontTx/>
                <a:buNone/>
              </a:pPr>
              <a:t>35</a:t>
            </a:fld>
            <a:endParaRPr lang="en-US" altLang="en-US" sz="1400" smtClean="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1"/>
          <p:cNvSpPr>
            <a:spLocks noGrp="1"/>
          </p:cNvSpPr>
          <p:nvPr>
            <p:ph type="title"/>
          </p:nvPr>
        </p:nvSpPr>
        <p:spPr>
          <a:xfrm>
            <a:off x="533400" y="381000"/>
            <a:ext cx="8153400" cy="1066800"/>
          </a:xfrm>
        </p:spPr>
        <p:txBody>
          <a:bodyPr/>
          <a:lstStyle/>
          <a:p>
            <a:pPr eaLnBrk="1" hangingPunct="1">
              <a:lnSpc>
                <a:spcPct val="80000"/>
              </a:lnSpc>
            </a:pPr>
            <a:r>
              <a:rPr lang="en-US" altLang="en-US" smtClean="0">
                <a:solidFill>
                  <a:srgbClr val="FFFF00"/>
                </a:solidFill>
              </a:rPr>
              <a:t>Repeating Classes</a:t>
            </a:r>
          </a:p>
        </p:txBody>
      </p:sp>
      <p:sp>
        <p:nvSpPr>
          <p:cNvPr id="63491" name="Slide Number Placeholder 2"/>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75AAE3AE-40B7-4CF6-B40F-5D03BC46F622}" type="slidenum">
              <a:rPr lang="en-US" altLang="en-US" sz="1400" smtClean="0"/>
              <a:pPr>
                <a:spcBef>
                  <a:spcPct val="0"/>
                </a:spcBef>
                <a:buClrTx/>
                <a:buSzTx/>
                <a:buFontTx/>
                <a:buNone/>
              </a:pPr>
              <a:t>36</a:t>
            </a:fld>
            <a:endParaRPr lang="en-US" altLang="en-US" sz="1400" smtClean="0"/>
          </a:p>
        </p:txBody>
      </p:sp>
      <p:sp>
        <p:nvSpPr>
          <p:cNvPr id="86020" name="Rectangle 3"/>
          <p:cNvSpPr>
            <a:spLocks noChangeArrowheads="1"/>
          </p:cNvSpPr>
          <p:nvPr/>
        </p:nvSpPr>
        <p:spPr bwMode="auto">
          <a:xfrm>
            <a:off x="228600" y="1447800"/>
            <a:ext cx="8229600" cy="560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sz="2800">
                <a:solidFill>
                  <a:schemeClr val="tx1"/>
                </a:solidFill>
                <a:latin typeface="Arial" panose="020B0604020202020204" pitchFamily="34" charset="0"/>
                <a:ea typeface="ＭＳ Ｐゴシック" panose="020B0600070205080204" pitchFamily="34" charset="-128"/>
              </a:defRPr>
            </a:lvl1pPr>
            <a:lvl2pPr>
              <a:defRPr sz="2800">
                <a:solidFill>
                  <a:schemeClr val="tx1"/>
                </a:solidFill>
                <a:latin typeface="Arial" panose="020B0604020202020204" pitchFamily="34" charset="0"/>
                <a:ea typeface="ＭＳ Ｐゴシック" panose="020B0600070205080204" pitchFamily="34" charset="-128"/>
              </a:defRPr>
            </a:lvl2pPr>
            <a:lvl3pPr marL="1143000" indent="-228600">
              <a:defRPr sz="2800">
                <a:solidFill>
                  <a:schemeClr val="tx1"/>
                </a:solidFill>
                <a:latin typeface="Arial" panose="020B0604020202020204" pitchFamily="34" charset="0"/>
                <a:ea typeface="ＭＳ Ｐゴシック" panose="020B0600070205080204" pitchFamily="34" charset="-128"/>
              </a:defRPr>
            </a:lvl3pPr>
            <a:lvl4pPr marL="1600200" indent="-228600">
              <a:defRPr sz="2800">
                <a:solidFill>
                  <a:schemeClr val="tx1"/>
                </a:solidFill>
                <a:latin typeface="Arial" panose="020B0604020202020204" pitchFamily="34" charset="0"/>
                <a:ea typeface="ＭＳ Ｐゴシック" panose="020B0600070205080204" pitchFamily="34" charset="-128"/>
              </a:defRPr>
            </a:lvl4pPr>
            <a:lvl5pPr marL="2057400" indent="-228600">
              <a:defRPr sz="28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ＭＳ Ｐゴシック" panose="020B0600070205080204" pitchFamily="34" charset="-128"/>
              </a:defRPr>
            </a:lvl9pPr>
          </a:lstStyle>
          <a:p>
            <a:pPr marL="914400" lvl="1" indent="-457200" eaLnBrk="1" hangingPunct="1">
              <a:lnSpc>
                <a:spcPct val="80000"/>
              </a:lnSpc>
              <a:buFont typeface="Wingdings" panose="05000000000000000000" pitchFamily="2" charset="2"/>
              <a:buChar char="§"/>
              <a:defRPr/>
            </a:pPr>
            <a:r>
              <a:rPr lang="en-US" altLang="en-US" sz="3200" i="1" dirty="0" smtClean="0"/>
              <a:t>You may repeat courses only when grades of </a:t>
            </a:r>
            <a:r>
              <a:rPr lang="en-US" altLang="en-US" sz="3200" b="1" i="1" dirty="0" smtClean="0">
                <a:solidFill>
                  <a:srgbClr val="FFFF00"/>
                </a:solidFill>
              </a:rPr>
              <a:t>C-,D+,D, D-,F, or NP </a:t>
            </a:r>
            <a:r>
              <a:rPr lang="en-US" altLang="en-US" sz="3200" i="1" dirty="0" smtClean="0"/>
              <a:t>were received, otherwise an UR (Unauthorized Repeat) notation will be posted on your transcript.</a:t>
            </a:r>
          </a:p>
          <a:p>
            <a:pPr marL="914400" lvl="1" indent="-457200" eaLnBrk="1" hangingPunct="1">
              <a:lnSpc>
                <a:spcPct val="80000"/>
              </a:lnSpc>
              <a:buFont typeface="Wingdings" panose="05000000000000000000" pitchFamily="2" charset="2"/>
              <a:buChar char="§"/>
              <a:defRPr/>
            </a:pPr>
            <a:endParaRPr lang="en-US" altLang="en-US" sz="3200" i="1" dirty="0" smtClean="0"/>
          </a:p>
          <a:p>
            <a:pPr marL="914400" lvl="1" indent="-457200" eaLnBrk="1" hangingPunct="1">
              <a:lnSpc>
                <a:spcPct val="80000"/>
              </a:lnSpc>
              <a:buFont typeface="Wingdings" panose="05000000000000000000" pitchFamily="2" charset="2"/>
              <a:buChar char="§"/>
              <a:defRPr/>
            </a:pPr>
            <a:r>
              <a:rPr lang="en-US" altLang="en-US" sz="3200" i="1" dirty="0" smtClean="0"/>
              <a:t>Up to 16 unit of repeats can be replaced for GPA.  Every repeat counts towards the 16 units regardless the same course or not.</a:t>
            </a:r>
          </a:p>
          <a:p>
            <a:pPr marL="914400" lvl="1" indent="-457200" eaLnBrk="1" hangingPunct="1">
              <a:lnSpc>
                <a:spcPct val="80000"/>
              </a:lnSpc>
              <a:buFont typeface="Wingdings" panose="05000000000000000000" pitchFamily="2" charset="2"/>
              <a:buChar char="§"/>
              <a:defRPr/>
            </a:pPr>
            <a:endParaRPr lang="en-US" altLang="en-US" sz="3200" i="1" dirty="0" smtClean="0"/>
          </a:p>
          <a:p>
            <a:pPr marL="914400" lvl="1" indent="-457200" eaLnBrk="1" hangingPunct="1">
              <a:lnSpc>
                <a:spcPct val="80000"/>
              </a:lnSpc>
              <a:buFont typeface="Wingdings" panose="05000000000000000000" pitchFamily="2" charset="2"/>
              <a:buChar char="§"/>
              <a:defRPr/>
            </a:pPr>
            <a:r>
              <a:rPr lang="en-US" altLang="en-US" sz="3200" i="1" dirty="0" smtClean="0"/>
              <a:t>Following that, course grades are averaged (both grades counts for GPA)</a:t>
            </a:r>
          </a:p>
          <a:p>
            <a:pPr lvl="1" eaLnBrk="1" hangingPunct="1">
              <a:lnSpc>
                <a:spcPct val="80000"/>
              </a:lnSpc>
              <a:buFont typeface="Wingdings" panose="05000000000000000000" pitchFamily="2" charset="2"/>
              <a:buNone/>
              <a:defRPr/>
            </a:pPr>
            <a:endParaRPr lang="en-US" altLang="en-US" sz="3200" dirty="0" smtClean="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p:cNvSpPr>
            <a:spLocks noGrp="1"/>
          </p:cNvSpPr>
          <p:nvPr>
            <p:ph type="ctrTitle" sz="quarter"/>
          </p:nvPr>
        </p:nvSpPr>
        <p:spPr>
          <a:xfrm>
            <a:off x="685800" y="228600"/>
            <a:ext cx="7772400" cy="1828800"/>
          </a:xfrm>
        </p:spPr>
        <p:txBody>
          <a:bodyPr/>
          <a:lstStyle/>
          <a:p>
            <a:r>
              <a:rPr lang="en-US" altLang="en-US" smtClean="0"/>
              <a:t>More about Repeats</a:t>
            </a:r>
          </a:p>
        </p:txBody>
      </p:sp>
      <p:sp>
        <p:nvSpPr>
          <p:cNvPr id="3" name="Subtitle 2"/>
          <p:cNvSpPr>
            <a:spLocks noGrp="1"/>
          </p:cNvSpPr>
          <p:nvPr>
            <p:ph type="subTitle" sz="quarter" idx="1"/>
          </p:nvPr>
        </p:nvSpPr>
        <p:spPr>
          <a:xfrm>
            <a:off x="457200" y="1752600"/>
            <a:ext cx="8229600" cy="4492625"/>
          </a:xfrm>
        </p:spPr>
        <p:txBody>
          <a:bodyPr/>
          <a:lstStyle/>
          <a:p>
            <a:pPr marL="457200" indent="-457200" algn="l">
              <a:buFont typeface="Wingdings" pitchFamily="2" charset="2"/>
              <a:buChar char="§"/>
              <a:defRPr/>
            </a:pPr>
            <a:r>
              <a:rPr lang="en-US" dirty="0" smtClean="0"/>
              <a:t>The consequence of repeating a class and earn ‘F’ grade.</a:t>
            </a:r>
          </a:p>
          <a:p>
            <a:pPr marL="457200" indent="-457200" algn="l">
              <a:buFont typeface="Wingdings" pitchFamily="2" charset="2"/>
              <a:buChar char="§"/>
              <a:defRPr/>
            </a:pPr>
            <a:endParaRPr lang="en-US" dirty="0" smtClean="0"/>
          </a:p>
          <a:p>
            <a:pPr marL="457200" indent="-457200" algn="l">
              <a:buFont typeface="Wingdings" pitchFamily="2" charset="2"/>
              <a:buChar char="§"/>
              <a:defRPr/>
            </a:pPr>
            <a:r>
              <a:rPr lang="en-US" dirty="0" smtClean="0"/>
              <a:t> The </a:t>
            </a:r>
            <a:r>
              <a:rPr lang="en-US" dirty="0"/>
              <a:t>F grade counts for </a:t>
            </a:r>
            <a:r>
              <a:rPr lang="en-US" dirty="0" smtClean="0"/>
              <a:t>GPA.</a:t>
            </a:r>
          </a:p>
          <a:p>
            <a:pPr algn="l">
              <a:defRPr/>
            </a:pPr>
            <a:endParaRPr lang="en-US" dirty="0"/>
          </a:p>
          <a:p>
            <a:pPr marL="457200" indent="-457200" algn="l">
              <a:buFont typeface="Wingdings" pitchFamily="2" charset="2"/>
              <a:buChar char="§"/>
              <a:defRPr/>
            </a:pPr>
            <a:r>
              <a:rPr lang="en-US" dirty="0" smtClean="0"/>
              <a:t> </a:t>
            </a:r>
            <a:r>
              <a:rPr lang="en-US" dirty="0"/>
              <a:t>You need to repeat the class again,     </a:t>
            </a:r>
            <a:r>
              <a:rPr lang="en-US" dirty="0" smtClean="0"/>
              <a:t>    </a:t>
            </a:r>
          </a:p>
          <a:p>
            <a:pPr algn="l">
              <a:defRPr/>
            </a:pPr>
            <a:r>
              <a:rPr lang="en-US" dirty="0"/>
              <a:t> </a:t>
            </a:r>
            <a:r>
              <a:rPr lang="en-US" dirty="0" smtClean="0"/>
              <a:t>    even </a:t>
            </a:r>
            <a:r>
              <a:rPr lang="en-US" dirty="0"/>
              <a:t>you had C- </a:t>
            </a:r>
            <a:r>
              <a:rPr lang="en-US" dirty="0" smtClean="0"/>
              <a:t>to D- grade </a:t>
            </a:r>
            <a:r>
              <a:rPr lang="en-US" dirty="0"/>
              <a:t>before.</a:t>
            </a:r>
          </a:p>
          <a:p>
            <a:pPr algn="l">
              <a:defRPr/>
            </a:pPr>
            <a:endParaRPr lang="en-US" dirty="0" smtClean="0"/>
          </a:p>
          <a:p>
            <a:pPr algn="l">
              <a:defRPr/>
            </a:pPr>
            <a:r>
              <a:rPr lang="en-US" dirty="0" smtClean="0"/>
              <a:t>      </a:t>
            </a:r>
            <a:endParaRPr lang="en-US" dirty="0"/>
          </a:p>
          <a:p>
            <a:pPr algn="l">
              <a:defRPr/>
            </a:pPr>
            <a:endParaRPr lang="en-US" dirty="0"/>
          </a:p>
          <a:p>
            <a:pPr algn="l">
              <a:defRPr/>
            </a:pPr>
            <a:endParaRPr lang="en-US" dirty="0"/>
          </a:p>
        </p:txBody>
      </p:sp>
      <p:sp>
        <p:nvSpPr>
          <p:cNvPr id="64516" name="Slide Number Placeholder 3"/>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628673D7-4B4C-495C-A61A-ACE9C744941C}" type="slidenum">
              <a:rPr lang="en-US" altLang="en-US" sz="1400" smtClean="0"/>
              <a:pPr>
                <a:spcBef>
                  <a:spcPct val="0"/>
                </a:spcBef>
                <a:buClrTx/>
                <a:buSzTx/>
                <a:buFontTx/>
                <a:buNone/>
              </a:pPr>
              <a:t>37</a:t>
            </a:fld>
            <a:endParaRPr lang="en-US" altLang="en-US" sz="1400" smtClean="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pPr eaLnBrk="1" hangingPunct="1"/>
            <a:r>
              <a:rPr lang="en-US" altLang="en-US" smtClean="0"/>
              <a:t>Academic Standards</a:t>
            </a:r>
          </a:p>
        </p:txBody>
      </p:sp>
      <p:sp>
        <p:nvSpPr>
          <p:cNvPr id="65539" name="Rectangle 3"/>
          <p:cNvSpPr>
            <a:spLocks noGrp="1" noChangeArrowheads="1"/>
          </p:cNvSpPr>
          <p:nvPr>
            <p:ph type="body" idx="1"/>
          </p:nvPr>
        </p:nvSpPr>
        <p:spPr/>
        <p:txBody>
          <a:bodyPr/>
          <a:lstStyle/>
          <a:p>
            <a:pPr algn="ctr" eaLnBrk="1" hangingPunct="1">
              <a:buFont typeface="Wingdings" panose="05000000000000000000" pitchFamily="2" charset="2"/>
              <a:buNone/>
            </a:pPr>
            <a:r>
              <a:rPr lang="en-US" altLang="en-US" u="sng" smtClean="0"/>
              <a:t>Normal Progress</a:t>
            </a:r>
            <a:endParaRPr lang="en-US" altLang="en-US" smtClean="0"/>
          </a:p>
          <a:p>
            <a:pPr algn="ctr" eaLnBrk="1" hangingPunct="1">
              <a:buFont typeface="Wingdings" panose="05000000000000000000" pitchFamily="2" charset="2"/>
              <a:buNone/>
            </a:pPr>
            <a:endParaRPr lang="en-US" altLang="en-US" smtClean="0"/>
          </a:p>
          <a:p>
            <a:pPr algn="ctr" eaLnBrk="1" hangingPunct="1">
              <a:buFont typeface="Wingdings" panose="05000000000000000000" pitchFamily="2" charset="2"/>
              <a:buNone/>
            </a:pPr>
            <a:r>
              <a:rPr lang="en-US" altLang="en-US" sz="2800" smtClean="0"/>
              <a:t>Students that fail to make normal progress will be placed on academic probation or may be subject to disqualification.	</a:t>
            </a:r>
          </a:p>
          <a:p>
            <a:pPr lvl="1" algn="ctr" eaLnBrk="1" hangingPunct="1"/>
            <a:endParaRPr lang="en-US" altLang="en-US" smtClean="0"/>
          </a:p>
        </p:txBody>
      </p:sp>
      <p:sp>
        <p:nvSpPr>
          <p:cNvPr id="65540" name="Slide Number Placeholder 1"/>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14000DC7-3CE6-48C8-8B4D-0E8C5DD0132F}" type="slidenum">
              <a:rPr lang="en-US" altLang="en-US" sz="1400" smtClean="0"/>
              <a:pPr>
                <a:spcBef>
                  <a:spcPct val="0"/>
                </a:spcBef>
                <a:buClrTx/>
                <a:buSzTx/>
                <a:buFontTx/>
                <a:buNone/>
              </a:pPr>
              <a:t>38</a:t>
            </a:fld>
            <a:endParaRPr lang="en-US" altLang="en-US" sz="1400" smtClean="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p:txBody>
          <a:bodyPr/>
          <a:lstStyle/>
          <a:p>
            <a:pPr eaLnBrk="1" hangingPunct="1"/>
            <a:r>
              <a:rPr lang="en-US" altLang="en-US" smtClean="0"/>
              <a:t>Not making Normal Progress</a:t>
            </a:r>
          </a:p>
        </p:txBody>
      </p:sp>
      <p:sp>
        <p:nvSpPr>
          <p:cNvPr id="67587" name="Rectangle 3"/>
          <p:cNvSpPr>
            <a:spLocks noGrp="1" noChangeArrowheads="1"/>
          </p:cNvSpPr>
          <p:nvPr>
            <p:ph type="body" idx="1"/>
          </p:nvPr>
        </p:nvSpPr>
        <p:spPr/>
        <p:txBody>
          <a:bodyPr/>
          <a:lstStyle/>
          <a:p>
            <a:pPr eaLnBrk="1" hangingPunct="1">
              <a:lnSpc>
                <a:spcPct val="90000"/>
              </a:lnSpc>
            </a:pPr>
            <a:r>
              <a:rPr lang="en-US" altLang="en-US" sz="2800" smtClean="0"/>
              <a:t>lower division Writing Requirement needs to be completed ASAP.</a:t>
            </a:r>
          </a:p>
          <a:p>
            <a:pPr eaLnBrk="1" hangingPunct="1">
              <a:lnSpc>
                <a:spcPct val="90000"/>
              </a:lnSpc>
            </a:pPr>
            <a:endParaRPr lang="en-US" altLang="en-US" sz="2800" smtClean="0"/>
          </a:p>
          <a:p>
            <a:pPr eaLnBrk="1" hangingPunct="1">
              <a:lnSpc>
                <a:spcPct val="90000"/>
              </a:lnSpc>
            </a:pPr>
            <a:r>
              <a:rPr lang="en-US" altLang="en-US" sz="2800" smtClean="0"/>
              <a:t>Failure to complete 12 units in any given quarter</a:t>
            </a:r>
          </a:p>
          <a:p>
            <a:pPr eaLnBrk="1" hangingPunct="1">
              <a:lnSpc>
                <a:spcPct val="90000"/>
              </a:lnSpc>
            </a:pPr>
            <a:endParaRPr lang="en-US" altLang="en-US" sz="2800" smtClean="0"/>
          </a:p>
          <a:p>
            <a:pPr eaLnBrk="1" hangingPunct="1">
              <a:lnSpc>
                <a:spcPct val="90000"/>
              </a:lnSpc>
            </a:pPr>
            <a:r>
              <a:rPr lang="en-US" altLang="en-US" sz="2800" smtClean="0"/>
              <a:t>Failure to maintain a 2.0 GPA in</a:t>
            </a:r>
          </a:p>
          <a:p>
            <a:pPr lvl="1" eaLnBrk="1" hangingPunct="1">
              <a:lnSpc>
                <a:spcPct val="90000"/>
              </a:lnSpc>
            </a:pPr>
            <a:r>
              <a:rPr lang="en-US" altLang="en-US" smtClean="0"/>
              <a:t>All coursework</a:t>
            </a:r>
          </a:p>
          <a:p>
            <a:pPr lvl="1" eaLnBrk="1" hangingPunct="1">
              <a:lnSpc>
                <a:spcPct val="90000"/>
              </a:lnSpc>
            </a:pPr>
            <a:r>
              <a:rPr lang="en-US" altLang="en-US" smtClean="0"/>
              <a:t>All Engineering coursework</a:t>
            </a:r>
          </a:p>
          <a:p>
            <a:pPr lvl="1" eaLnBrk="1" hangingPunct="1">
              <a:lnSpc>
                <a:spcPct val="90000"/>
              </a:lnSpc>
            </a:pPr>
            <a:r>
              <a:rPr lang="en-US" altLang="en-US" smtClean="0"/>
              <a:t>All upper division Engineering coursework</a:t>
            </a:r>
          </a:p>
        </p:txBody>
      </p:sp>
      <p:sp>
        <p:nvSpPr>
          <p:cNvPr id="67588" name="Slide Number Placeholder 1"/>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FAC62DE1-C21F-4DC8-9912-A82930F57800}" type="slidenum">
              <a:rPr lang="en-US" altLang="en-US" sz="1400" smtClean="0"/>
              <a:pPr>
                <a:spcBef>
                  <a:spcPct val="0"/>
                </a:spcBef>
                <a:buClrTx/>
                <a:buSzTx/>
                <a:buFontTx/>
                <a:buNone/>
              </a:pPr>
              <a:t>39</a:t>
            </a:fld>
            <a:endParaRPr lang="en-US" altLang="en-US" sz="1400" smtClean="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p:txBody>
          <a:bodyPr/>
          <a:lstStyle/>
          <a:p>
            <a:pPr eaLnBrk="1" hangingPunct="1"/>
            <a:r>
              <a:rPr lang="en-US" altLang="en-US" smtClean="0"/>
              <a:t>Academic Probation (AP)</a:t>
            </a:r>
          </a:p>
        </p:txBody>
      </p:sp>
      <p:sp>
        <p:nvSpPr>
          <p:cNvPr id="69635" name="Rectangle 3"/>
          <p:cNvSpPr>
            <a:spLocks noGrp="1" noChangeArrowheads="1"/>
          </p:cNvSpPr>
          <p:nvPr>
            <p:ph type="body" idx="1"/>
          </p:nvPr>
        </p:nvSpPr>
        <p:spPr/>
        <p:txBody>
          <a:bodyPr/>
          <a:lstStyle/>
          <a:p>
            <a:pPr eaLnBrk="1" hangingPunct="1">
              <a:lnSpc>
                <a:spcPct val="90000"/>
              </a:lnSpc>
            </a:pPr>
            <a:r>
              <a:rPr lang="en-US" altLang="en-US" sz="2400" dirty="0" smtClean="0"/>
              <a:t>Academic Probation</a:t>
            </a:r>
          </a:p>
          <a:p>
            <a:pPr lvl="1" eaLnBrk="1" hangingPunct="1">
              <a:lnSpc>
                <a:spcPct val="90000"/>
              </a:lnSpc>
            </a:pPr>
            <a:r>
              <a:rPr lang="en-US" altLang="en-US" sz="2000" dirty="0" smtClean="0"/>
              <a:t>GPA below 2.0 (quarterly, cumulatively, in ENGR courses or in upper division ENGR courses)</a:t>
            </a:r>
          </a:p>
          <a:p>
            <a:pPr lvl="1" eaLnBrk="1" hangingPunct="1">
              <a:lnSpc>
                <a:spcPct val="90000"/>
              </a:lnSpc>
            </a:pPr>
            <a:endParaRPr lang="en-US" altLang="en-US" sz="2000" dirty="0" smtClean="0"/>
          </a:p>
          <a:p>
            <a:pPr eaLnBrk="1" hangingPunct="1">
              <a:lnSpc>
                <a:spcPct val="90000"/>
              </a:lnSpc>
            </a:pPr>
            <a:r>
              <a:rPr lang="en-US" altLang="en-US" sz="2400" dirty="0" smtClean="0"/>
              <a:t>Subject to Disqualification</a:t>
            </a:r>
          </a:p>
          <a:p>
            <a:pPr lvl="1" eaLnBrk="1" hangingPunct="1">
              <a:lnSpc>
                <a:spcPct val="90000"/>
              </a:lnSpc>
            </a:pPr>
            <a:r>
              <a:rPr lang="en-US" altLang="en-US" sz="2000" dirty="0" smtClean="0"/>
              <a:t>GPA below 2.0 for 2 consecutive quarters </a:t>
            </a:r>
          </a:p>
          <a:p>
            <a:pPr lvl="1" eaLnBrk="1" hangingPunct="1">
              <a:lnSpc>
                <a:spcPct val="90000"/>
              </a:lnSpc>
            </a:pPr>
            <a:r>
              <a:rPr lang="en-US" altLang="en-US" sz="2000" dirty="0" smtClean="0"/>
              <a:t>GPA below 1.5 for any quarter</a:t>
            </a:r>
          </a:p>
          <a:p>
            <a:pPr lvl="1" eaLnBrk="1" hangingPunct="1">
              <a:lnSpc>
                <a:spcPct val="90000"/>
              </a:lnSpc>
            </a:pPr>
            <a:endParaRPr lang="en-US" altLang="en-US" sz="2000" dirty="0" smtClean="0"/>
          </a:p>
          <a:p>
            <a:pPr eaLnBrk="1" hangingPunct="1">
              <a:lnSpc>
                <a:spcPct val="90000"/>
              </a:lnSpc>
            </a:pPr>
            <a:r>
              <a:rPr lang="en-US" altLang="en-US" sz="2400" b="1" dirty="0" smtClean="0">
                <a:solidFill>
                  <a:srgbClr val="FF8000"/>
                </a:solidFill>
              </a:rPr>
              <a:t>The 1.5 Rule </a:t>
            </a:r>
            <a:r>
              <a:rPr lang="en-US" altLang="en-US" sz="2400" dirty="0" smtClean="0"/>
              <a:t>(for transfer student)</a:t>
            </a:r>
          </a:p>
          <a:p>
            <a:pPr lvl="1" eaLnBrk="1" hangingPunct="1">
              <a:lnSpc>
                <a:spcPct val="90000"/>
              </a:lnSpc>
            </a:pPr>
            <a:r>
              <a:rPr lang="en-US" altLang="en-US" sz="2000" dirty="0" smtClean="0">
                <a:solidFill>
                  <a:schemeClr val="bg1"/>
                </a:solidFill>
              </a:rPr>
              <a:t>Quarterly GPA below 1.5 or on AP for 2 consecutive quarters during the 1</a:t>
            </a:r>
            <a:r>
              <a:rPr lang="en-US" altLang="en-US" sz="2000" baseline="30000" dirty="0" smtClean="0">
                <a:solidFill>
                  <a:schemeClr val="bg1"/>
                </a:solidFill>
              </a:rPr>
              <a:t>st</a:t>
            </a:r>
            <a:r>
              <a:rPr lang="en-US" altLang="en-US" sz="2000" dirty="0" smtClean="0">
                <a:solidFill>
                  <a:schemeClr val="bg1"/>
                </a:solidFill>
              </a:rPr>
              <a:t> year may be subject to exit </a:t>
            </a:r>
            <a:r>
              <a:rPr lang="en-US" altLang="en-US" sz="2000" dirty="0" smtClean="0"/>
              <a:t>from the School of Engineering</a:t>
            </a:r>
          </a:p>
        </p:txBody>
      </p:sp>
      <p:sp>
        <p:nvSpPr>
          <p:cNvPr id="69636" name="Slide Number Placeholder 1"/>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4846B23B-8D7D-4CFE-9AB4-F0D4F688600C}" type="slidenum">
              <a:rPr lang="en-US" altLang="en-US" sz="1400" smtClean="0"/>
              <a:pPr>
                <a:spcBef>
                  <a:spcPct val="0"/>
                </a:spcBef>
                <a:buClrTx/>
                <a:buSzTx/>
                <a:buFontTx/>
                <a:buNone/>
              </a:pPr>
              <a:t>40</a:t>
            </a:fld>
            <a:endParaRPr lang="en-US" altLang="en-US" sz="1400" smtClean="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p:txBody>
          <a:bodyPr/>
          <a:lstStyle/>
          <a:p>
            <a:pPr eaLnBrk="1" hangingPunct="1"/>
            <a:r>
              <a:rPr lang="en-US" altLang="en-US" smtClean="0"/>
              <a:t>Academic Honesty</a:t>
            </a:r>
          </a:p>
        </p:txBody>
      </p:sp>
      <p:sp>
        <p:nvSpPr>
          <p:cNvPr id="71683" name="Rectangle 3"/>
          <p:cNvSpPr>
            <a:spLocks noGrp="1" noChangeArrowheads="1"/>
          </p:cNvSpPr>
          <p:nvPr>
            <p:ph type="body" idx="1"/>
          </p:nvPr>
        </p:nvSpPr>
        <p:spPr/>
        <p:txBody>
          <a:bodyPr/>
          <a:lstStyle/>
          <a:p>
            <a:pPr eaLnBrk="1" hangingPunct="1"/>
            <a:r>
              <a:rPr lang="en-US" altLang="en-US" smtClean="0"/>
              <a:t>Be academically honest</a:t>
            </a:r>
          </a:p>
          <a:p>
            <a:pPr eaLnBrk="1" hangingPunct="1"/>
            <a:endParaRPr lang="en-US" altLang="en-US" smtClean="0"/>
          </a:p>
          <a:p>
            <a:pPr eaLnBrk="1" hangingPunct="1"/>
            <a:r>
              <a:rPr lang="en-US" altLang="en-US" smtClean="0"/>
              <a:t>Consequences can range from </a:t>
            </a:r>
          </a:p>
          <a:p>
            <a:pPr lvl="1" eaLnBrk="1" hangingPunct="1"/>
            <a:r>
              <a:rPr lang="en-US" altLang="en-US" smtClean="0"/>
              <a:t>a failing grade </a:t>
            </a:r>
          </a:p>
          <a:p>
            <a:pPr lvl="1" eaLnBrk="1" hangingPunct="1"/>
            <a:r>
              <a:rPr lang="en-US" altLang="en-US" smtClean="0"/>
              <a:t>dismissal from the University</a:t>
            </a:r>
          </a:p>
          <a:p>
            <a:pPr lvl="1" eaLnBrk="1" hangingPunct="1"/>
            <a:endParaRPr lang="en-US" altLang="en-US" smtClean="0"/>
          </a:p>
          <a:p>
            <a:pPr eaLnBrk="1" hangingPunct="1"/>
            <a:r>
              <a:rPr lang="en-US" altLang="en-US" smtClean="0"/>
              <a:t>Complete policy listed in Catalogue</a:t>
            </a:r>
          </a:p>
        </p:txBody>
      </p:sp>
      <p:sp>
        <p:nvSpPr>
          <p:cNvPr id="71684" name="Slide Number Placeholder 1"/>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5286F8E6-3766-41BF-83F7-8BF60EA54A8A}" type="slidenum">
              <a:rPr lang="en-US" altLang="en-US" sz="1400" smtClean="0"/>
              <a:pPr>
                <a:spcBef>
                  <a:spcPct val="0"/>
                </a:spcBef>
                <a:buClrTx/>
                <a:buSzTx/>
                <a:buFontTx/>
                <a:buNone/>
              </a:pPr>
              <a:t>41</a:t>
            </a:fld>
            <a:endParaRPr lang="en-US" altLang="en-US" sz="1400" smtClean="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457200" y="171450"/>
            <a:ext cx="8229600" cy="971550"/>
          </a:xfrm>
        </p:spPr>
        <p:txBody>
          <a:bodyPr/>
          <a:lstStyle/>
          <a:p>
            <a:pPr eaLnBrk="1" hangingPunct="1"/>
            <a:r>
              <a:rPr lang="en-US" altLang="en-US" smtClean="0"/>
              <a:t>Strategies For Success</a:t>
            </a:r>
          </a:p>
        </p:txBody>
      </p:sp>
      <p:sp>
        <p:nvSpPr>
          <p:cNvPr id="95235" name="Rectangle 3"/>
          <p:cNvSpPr>
            <a:spLocks noGrp="1" noChangeArrowheads="1"/>
          </p:cNvSpPr>
          <p:nvPr>
            <p:ph type="body" idx="1"/>
          </p:nvPr>
        </p:nvSpPr>
        <p:spPr>
          <a:xfrm>
            <a:off x="217488" y="1752600"/>
            <a:ext cx="5345112" cy="4876800"/>
          </a:xfrm>
        </p:spPr>
        <p:txBody>
          <a:bodyPr/>
          <a:lstStyle/>
          <a:p>
            <a:pPr eaLnBrk="1" hangingPunct="1">
              <a:lnSpc>
                <a:spcPct val="90000"/>
              </a:lnSpc>
              <a:defRPr/>
            </a:pPr>
            <a:r>
              <a:rPr lang="en-US" sz="2400" dirty="0"/>
              <a:t>Treat school as a full-time job</a:t>
            </a:r>
          </a:p>
          <a:p>
            <a:pPr marL="0" indent="0" eaLnBrk="1" hangingPunct="1">
              <a:lnSpc>
                <a:spcPct val="90000"/>
              </a:lnSpc>
              <a:buFont typeface="Wingdings" panose="05000000000000000000" pitchFamily="2" charset="2"/>
              <a:buNone/>
              <a:defRPr/>
            </a:pPr>
            <a:endParaRPr lang="en-US" sz="2400" dirty="0"/>
          </a:p>
          <a:p>
            <a:pPr eaLnBrk="1" hangingPunct="1">
              <a:lnSpc>
                <a:spcPct val="90000"/>
              </a:lnSpc>
              <a:defRPr/>
            </a:pPr>
            <a:r>
              <a:rPr lang="en-US" sz="2400" dirty="0">
                <a:solidFill>
                  <a:schemeClr val="bg1"/>
                </a:solidFill>
              </a:rPr>
              <a:t>Go to office hours </a:t>
            </a:r>
            <a:r>
              <a:rPr lang="en-US" sz="2400" dirty="0"/>
              <a:t>to ask questions, do not get behind.</a:t>
            </a:r>
          </a:p>
          <a:p>
            <a:pPr marL="0" indent="0" eaLnBrk="1" hangingPunct="1">
              <a:lnSpc>
                <a:spcPct val="90000"/>
              </a:lnSpc>
              <a:buFont typeface="Wingdings" panose="05000000000000000000" pitchFamily="2" charset="2"/>
              <a:buNone/>
              <a:defRPr/>
            </a:pPr>
            <a:endParaRPr lang="en-US" sz="2400" dirty="0"/>
          </a:p>
          <a:p>
            <a:pPr eaLnBrk="1" hangingPunct="1">
              <a:lnSpc>
                <a:spcPct val="90000"/>
              </a:lnSpc>
              <a:defRPr/>
            </a:pPr>
            <a:r>
              <a:rPr lang="en-US" sz="2400" dirty="0">
                <a:solidFill>
                  <a:schemeClr val="bg1"/>
                </a:solidFill>
              </a:rPr>
              <a:t>Be realistic </a:t>
            </a:r>
            <a:r>
              <a:rPr lang="en-US" sz="2400" dirty="0"/>
              <a:t>about the amount of work you can get done in a given period.  </a:t>
            </a:r>
            <a:endParaRPr lang="en-US" sz="2400" dirty="0" smtClean="0"/>
          </a:p>
          <a:p>
            <a:pPr eaLnBrk="1" hangingPunct="1">
              <a:lnSpc>
                <a:spcPct val="90000"/>
              </a:lnSpc>
              <a:defRPr/>
            </a:pPr>
            <a:endParaRPr lang="en-US" sz="2400" dirty="0" smtClean="0"/>
          </a:p>
          <a:p>
            <a:pPr eaLnBrk="1" hangingPunct="1">
              <a:lnSpc>
                <a:spcPct val="90000"/>
              </a:lnSpc>
              <a:defRPr/>
            </a:pPr>
            <a:r>
              <a:rPr lang="en-US" sz="2400" b="1" i="1" dirty="0">
                <a:solidFill>
                  <a:srgbClr val="FFFF00"/>
                </a:solidFill>
              </a:rPr>
              <a:t>S</a:t>
            </a:r>
            <a:r>
              <a:rPr lang="en-US" sz="2400" b="1" i="1" dirty="0" smtClean="0">
                <a:solidFill>
                  <a:srgbClr val="FFFF00"/>
                </a:solidFill>
              </a:rPr>
              <a:t>tudy </a:t>
            </a:r>
            <a:r>
              <a:rPr lang="en-US" sz="2400" b="1" i="1" dirty="0">
                <a:solidFill>
                  <a:srgbClr val="FFFF00"/>
                </a:solidFill>
              </a:rPr>
              <a:t>3 hours per week for any one unit you enroll. </a:t>
            </a:r>
            <a:r>
              <a:rPr lang="en-US" sz="2400" b="1" dirty="0">
                <a:solidFill>
                  <a:srgbClr val="FFFF00"/>
                </a:solidFill>
              </a:rPr>
              <a:t> </a:t>
            </a:r>
          </a:p>
          <a:p>
            <a:pPr eaLnBrk="1" hangingPunct="1">
              <a:defRPr/>
            </a:pPr>
            <a:endParaRPr lang="en-US" altLang="en-US" sz="2400" dirty="0" smtClean="0"/>
          </a:p>
        </p:txBody>
      </p:sp>
      <p:sp>
        <p:nvSpPr>
          <p:cNvPr id="73732" name="Slide Number Placeholder 1"/>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A51EB5BC-3FF2-4C0E-A452-13610C3F93B5}" type="slidenum">
              <a:rPr lang="en-US" altLang="en-US" sz="1400" smtClean="0"/>
              <a:pPr>
                <a:spcBef>
                  <a:spcPct val="0"/>
                </a:spcBef>
                <a:buClrTx/>
                <a:buSzTx/>
                <a:buFontTx/>
                <a:buNone/>
              </a:pPr>
              <a:t>42</a:t>
            </a:fld>
            <a:endParaRPr lang="en-US" altLang="en-US" sz="1400" smtClean="0"/>
          </a:p>
        </p:txBody>
      </p:sp>
      <p:pic>
        <p:nvPicPr>
          <p:cNvPr id="73733"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715000" y="1752600"/>
            <a:ext cx="3271838" cy="424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a:xfrm>
            <a:off x="457200" y="152400"/>
            <a:ext cx="8229600" cy="1143000"/>
          </a:xfrm>
        </p:spPr>
        <p:txBody>
          <a:bodyPr/>
          <a:lstStyle/>
          <a:p>
            <a:r>
              <a:rPr lang="en-US" altLang="en-US" smtClean="0"/>
              <a:t>Academic Framework</a:t>
            </a:r>
          </a:p>
        </p:txBody>
      </p:sp>
      <p:sp>
        <p:nvSpPr>
          <p:cNvPr id="3" name="Content Placeholder 2"/>
          <p:cNvSpPr>
            <a:spLocks noGrp="1"/>
          </p:cNvSpPr>
          <p:nvPr>
            <p:ph idx="1"/>
          </p:nvPr>
        </p:nvSpPr>
        <p:spPr>
          <a:xfrm>
            <a:off x="304800" y="1752600"/>
            <a:ext cx="8534400" cy="4800600"/>
          </a:xfrm>
        </p:spPr>
        <p:txBody>
          <a:bodyPr/>
          <a:lstStyle/>
          <a:p>
            <a:pPr eaLnBrk="1" hangingPunct="1">
              <a:defRPr/>
            </a:pPr>
            <a:r>
              <a:rPr lang="en-US" altLang="en-US" sz="2800" dirty="0" smtClean="0"/>
              <a:t>Engineering coursework is built upon a foundation of math and science.</a:t>
            </a:r>
          </a:p>
          <a:p>
            <a:pPr marL="0" indent="0" eaLnBrk="1" hangingPunct="1">
              <a:buFont typeface="Wingdings" panose="05000000000000000000" pitchFamily="2" charset="2"/>
              <a:buNone/>
              <a:defRPr/>
            </a:pPr>
            <a:endParaRPr lang="en-US" altLang="en-US" sz="2800" dirty="0" smtClean="0"/>
          </a:p>
          <a:p>
            <a:pPr eaLnBrk="1" hangingPunct="1">
              <a:defRPr/>
            </a:pPr>
            <a:r>
              <a:rPr lang="en-US" altLang="en-US" sz="2800" dirty="0" smtClean="0"/>
              <a:t>Interdependency of knowledge</a:t>
            </a:r>
          </a:p>
          <a:p>
            <a:pPr marL="457200" lvl="1" indent="0" eaLnBrk="1" hangingPunct="1">
              <a:buFont typeface="Wingdings" panose="05000000000000000000" pitchFamily="2" charset="2"/>
              <a:buNone/>
              <a:defRPr/>
            </a:pPr>
            <a:r>
              <a:rPr lang="en-US" altLang="en-US" dirty="0" smtClean="0"/>
              <a:t>prerequisites and </a:t>
            </a:r>
            <a:r>
              <a:rPr lang="en-US" altLang="en-US" dirty="0" err="1" smtClean="0"/>
              <a:t>corequisites</a:t>
            </a:r>
            <a:r>
              <a:rPr lang="en-US" altLang="en-US" dirty="0" smtClean="0"/>
              <a:t> required</a:t>
            </a:r>
          </a:p>
          <a:p>
            <a:pPr marL="457200" lvl="1" indent="0" eaLnBrk="1" hangingPunct="1">
              <a:buFont typeface="Wingdings" panose="05000000000000000000" pitchFamily="2" charset="2"/>
              <a:buNone/>
              <a:defRPr/>
            </a:pPr>
            <a:endParaRPr lang="en-US" altLang="en-US" dirty="0" smtClean="0"/>
          </a:p>
          <a:p>
            <a:pPr eaLnBrk="1" hangingPunct="1">
              <a:defRPr/>
            </a:pPr>
            <a:r>
              <a:rPr lang="en-US" altLang="en-US" sz="2800" dirty="0" smtClean="0"/>
              <a:t>Emphasis on retaining knowledge</a:t>
            </a:r>
          </a:p>
          <a:p>
            <a:pPr eaLnBrk="1" hangingPunct="1">
              <a:defRPr/>
            </a:pPr>
            <a:endParaRPr lang="en-US" altLang="en-US" sz="2800" dirty="0" smtClean="0"/>
          </a:p>
          <a:p>
            <a:pPr eaLnBrk="1" hangingPunct="1">
              <a:defRPr/>
            </a:pPr>
            <a:r>
              <a:rPr lang="en-US" altLang="en-US" sz="2800" b="1" i="1" dirty="0" smtClean="0">
                <a:solidFill>
                  <a:srgbClr val="FFFF00"/>
                </a:solidFill>
              </a:rPr>
              <a:t>Study to learn, not to pass the class.</a:t>
            </a:r>
            <a:endParaRPr lang="en-US" altLang="en-US" sz="2800" dirty="0" smtClean="0"/>
          </a:p>
        </p:txBody>
      </p:sp>
      <p:sp>
        <p:nvSpPr>
          <p:cNvPr id="75780" name="Slide Number Placeholder 3"/>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7871C9F6-8794-4A68-A9C9-75E761F28CCE}" type="slidenum">
              <a:rPr lang="en-US" altLang="en-US" sz="1400" smtClean="0"/>
              <a:pPr>
                <a:spcBef>
                  <a:spcPct val="0"/>
                </a:spcBef>
                <a:buClrTx/>
                <a:buSzTx/>
                <a:buFontTx/>
                <a:buNone/>
              </a:pPr>
              <a:t>43</a:t>
            </a:fld>
            <a:endParaRPr lang="en-US" altLang="en-US" sz="1400" smtClean="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p:cNvSpPr>
            <a:spLocks noGrp="1"/>
          </p:cNvSpPr>
          <p:nvPr>
            <p:ph type="ctrTitle" sz="quarter"/>
          </p:nvPr>
        </p:nvSpPr>
        <p:spPr>
          <a:xfrm>
            <a:off x="762000" y="228600"/>
            <a:ext cx="4572000" cy="1600200"/>
          </a:xfrm>
        </p:spPr>
        <p:txBody>
          <a:bodyPr/>
          <a:lstStyle/>
          <a:p>
            <a:r>
              <a:rPr lang="en-US" altLang="en-US" sz="4000" smtClean="0"/>
              <a:t>Be on top of your degree</a:t>
            </a:r>
            <a:r>
              <a:rPr lang="en-US" altLang="en-US" sz="2800" smtClean="0"/>
              <a:t/>
            </a:r>
            <a:br>
              <a:rPr lang="en-US" altLang="en-US" sz="2800" smtClean="0"/>
            </a:br>
            <a:endParaRPr lang="en-US" altLang="en-US" sz="2800" smtClean="0"/>
          </a:p>
        </p:txBody>
      </p:sp>
      <p:sp>
        <p:nvSpPr>
          <p:cNvPr id="3" name="Subtitle 2"/>
          <p:cNvSpPr>
            <a:spLocks noGrp="1"/>
          </p:cNvSpPr>
          <p:nvPr>
            <p:ph type="subTitle" sz="quarter" idx="1"/>
          </p:nvPr>
        </p:nvSpPr>
        <p:spPr>
          <a:xfrm>
            <a:off x="304800" y="2216150"/>
            <a:ext cx="8534400" cy="4268788"/>
          </a:xfrm>
        </p:spPr>
        <p:txBody>
          <a:bodyPr/>
          <a:lstStyle/>
          <a:p>
            <a:pPr marL="342900" indent="-342900" algn="l">
              <a:buSzPct val="100000"/>
              <a:buFont typeface="Wingdings" pitchFamily="2" charset="2"/>
              <a:buChar char="§"/>
              <a:defRPr/>
            </a:pPr>
            <a:r>
              <a:rPr lang="en-US" sz="2400" dirty="0" smtClean="0">
                <a:solidFill>
                  <a:schemeClr val="bg1"/>
                </a:solidFill>
              </a:rPr>
              <a:t>It is your responsibility to be on top of your degree requirements and  graduate in time.  </a:t>
            </a:r>
          </a:p>
          <a:p>
            <a:pPr marL="342900" indent="-342900" algn="l">
              <a:buSzPct val="100000"/>
              <a:buFont typeface="Wingdings" pitchFamily="2" charset="2"/>
              <a:buChar char="§"/>
              <a:defRPr/>
            </a:pPr>
            <a:endParaRPr lang="en-US" sz="2400" dirty="0" smtClean="0">
              <a:solidFill>
                <a:schemeClr val="bg1"/>
              </a:solidFill>
            </a:endParaRPr>
          </a:p>
          <a:p>
            <a:pPr marL="342900" indent="-342900" algn="l">
              <a:buSzPct val="100000"/>
              <a:buFont typeface="Wingdings" pitchFamily="2" charset="2"/>
              <a:buChar char="§"/>
              <a:defRPr/>
            </a:pPr>
            <a:r>
              <a:rPr lang="en-US" sz="2400" dirty="0" smtClean="0">
                <a:solidFill>
                  <a:schemeClr val="bg1"/>
                </a:solidFill>
              </a:rPr>
              <a:t>Transfer student has to graduate within three years.</a:t>
            </a:r>
          </a:p>
          <a:p>
            <a:pPr marL="342900" indent="-342900" algn="l">
              <a:buSzPct val="100000"/>
              <a:buFont typeface="Wingdings" pitchFamily="2" charset="2"/>
              <a:buChar char="§"/>
              <a:defRPr/>
            </a:pPr>
            <a:endParaRPr lang="en-US" sz="2400" dirty="0" smtClean="0">
              <a:solidFill>
                <a:schemeClr val="bg1"/>
              </a:solidFill>
            </a:endParaRPr>
          </a:p>
          <a:p>
            <a:pPr marL="342900" indent="-342900" algn="l">
              <a:buSzPct val="100000"/>
              <a:buFont typeface="Wingdings" pitchFamily="2" charset="2"/>
              <a:buChar char="§"/>
              <a:defRPr/>
            </a:pPr>
            <a:r>
              <a:rPr lang="en-US" sz="2400" dirty="0">
                <a:solidFill>
                  <a:schemeClr val="bg1"/>
                </a:solidFill>
              </a:rPr>
              <a:t>Follow Program of Study</a:t>
            </a:r>
            <a:r>
              <a:rPr lang="en-US" sz="2400" b="1" dirty="0" smtClean="0">
                <a:solidFill>
                  <a:schemeClr val="bg1"/>
                </a:solidFill>
              </a:rPr>
              <a:t>.</a:t>
            </a:r>
          </a:p>
          <a:p>
            <a:pPr marL="342900" indent="-342900" algn="l">
              <a:buSzPct val="100000"/>
              <a:buFont typeface="Wingdings" pitchFamily="2" charset="2"/>
              <a:buChar char="§"/>
              <a:defRPr/>
            </a:pPr>
            <a:endParaRPr lang="en-US" sz="2400" dirty="0"/>
          </a:p>
          <a:p>
            <a:pPr marL="342900" indent="-342900" algn="l">
              <a:buSzPct val="100000"/>
              <a:buFont typeface="Wingdings" pitchFamily="2" charset="2"/>
              <a:buChar char="§"/>
              <a:defRPr/>
            </a:pPr>
            <a:r>
              <a:rPr lang="en-US" sz="2400" dirty="0" smtClean="0"/>
              <a:t>See </a:t>
            </a:r>
            <a:r>
              <a:rPr lang="en-US" sz="2400" dirty="0"/>
              <a:t>counselor or email counselor for any assistance.</a:t>
            </a:r>
          </a:p>
          <a:p>
            <a:pPr algn="l">
              <a:buSzPct val="100000"/>
              <a:defRPr/>
            </a:pPr>
            <a:r>
              <a:rPr lang="en-US" sz="2400" dirty="0"/>
              <a:t>     </a:t>
            </a:r>
            <a:r>
              <a:rPr lang="en-US" sz="2400" dirty="0" smtClean="0"/>
              <a:t> </a:t>
            </a:r>
            <a:r>
              <a:rPr lang="en-US" sz="2400" dirty="0" smtClean="0">
                <a:solidFill>
                  <a:srgbClr val="FFFF00"/>
                </a:solidFill>
              </a:rPr>
              <a:t>Meeting </a:t>
            </a:r>
            <a:r>
              <a:rPr lang="en-US" sz="2400" dirty="0">
                <a:solidFill>
                  <a:srgbClr val="FFFF00"/>
                </a:solidFill>
              </a:rPr>
              <a:t>with an Academic Counselor at least once a year </a:t>
            </a:r>
            <a:endParaRPr lang="en-US" sz="2400" dirty="0" smtClean="0">
              <a:solidFill>
                <a:srgbClr val="FFFF00"/>
              </a:solidFill>
            </a:endParaRPr>
          </a:p>
          <a:p>
            <a:pPr algn="l">
              <a:buSzPct val="100000"/>
              <a:defRPr/>
            </a:pPr>
            <a:r>
              <a:rPr lang="en-US" sz="2400" dirty="0">
                <a:solidFill>
                  <a:srgbClr val="FFFF00"/>
                </a:solidFill>
              </a:rPr>
              <a:t> </a:t>
            </a:r>
            <a:r>
              <a:rPr lang="en-US" sz="2400" dirty="0" smtClean="0">
                <a:solidFill>
                  <a:srgbClr val="FFFF00"/>
                </a:solidFill>
              </a:rPr>
              <a:t>      is strongly </a:t>
            </a:r>
            <a:r>
              <a:rPr lang="en-US" sz="2400" dirty="0">
                <a:solidFill>
                  <a:srgbClr val="FFFF00"/>
                </a:solidFill>
              </a:rPr>
              <a:t>recommended.</a:t>
            </a:r>
          </a:p>
          <a:p>
            <a:pPr>
              <a:defRPr/>
            </a:pPr>
            <a:endParaRPr lang="en-US" dirty="0"/>
          </a:p>
        </p:txBody>
      </p:sp>
      <p:sp>
        <p:nvSpPr>
          <p:cNvPr id="76804" name="Slide Number Placeholder 3"/>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E4CAD0D1-A66A-45C5-9F19-4F7F029E1F74}" type="slidenum">
              <a:rPr lang="en-US" altLang="en-US" sz="1400" smtClean="0"/>
              <a:pPr>
                <a:spcBef>
                  <a:spcPct val="0"/>
                </a:spcBef>
                <a:buClrTx/>
                <a:buSzTx/>
                <a:buFontTx/>
                <a:buNone/>
              </a:pPr>
              <a:t>44</a:t>
            </a:fld>
            <a:endParaRPr lang="en-US" altLang="en-US" sz="1400" smtClean="0"/>
          </a:p>
        </p:txBody>
      </p:sp>
      <p:pic>
        <p:nvPicPr>
          <p:cNvPr id="76805"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34000" y="228600"/>
            <a:ext cx="3124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457200" y="206375"/>
            <a:ext cx="8229600" cy="1371600"/>
          </a:xfrm>
        </p:spPr>
        <p:txBody>
          <a:bodyPr/>
          <a:lstStyle/>
          <a:p>
            <a:pPr eaLnBrk="1" hangingPunct="1"/>
            <a:r>
              <a:rPr lang="en-US" altLang="en-US" smtClean="0"/>
              <a:t>Academic Resources</a:t>
            </a:r>
          </a:p>
        </p:txBody>
      </p:sp>
      <p:sp>
        <p:nvSpPr>
          <p:cNvPr id="77827" name="Rectangle 4"/>
          <p:cNvSpPr>
            <a:spLocks noGrp="1" noChangeArrowheads="1"/>
          </p:cNvSpPr>
          <p:nvPr>
            <p:ph type="body" sz="half" idx="2"/>
          </p:nvPr>
        </p:nvSpPr>
        <p:spPr>
          <a:xfrm>
            <a:off x="5181600" y="1577975"/>
            <a:ext cx="3276600" cy="4572000"/>
          </a:xfrm>
        </p:spPr>
        <p:txBody>
          <a:bodyPr/>
          <a:lstStyle/>
          <a:p>
            <a:pPr eaLnBrk="1" hangingPunct="1"/>
            <a:r>
              <a:rPr lang="en-US" altLang="en-US" sz="2800" smtClean="0"/>
              <a:t>Faculty and T.A office hours</a:t>
            </a:r>
          </a:p>
          <a:p>
            <a:pPr eaLnBrk="1" hangingPunct="1"/>
            <a:endParaRPr lang="en-US" altLang="en-US" sz="2800" smtClean="0"/>
          </a:p>
          <a:p>
            <a:pPr eaLnBrk="1" hangingPunct="1"/>
            <a:r>
              <a:rPr lang="en-US" altLang="en-US" sz="2800" smtClean="0"/>
              <a:t>Engineering tutoring (OAI)</a:t>
            </a:r>
          </a:p>
          <a:p>
            <a:pPr eaLnBrk="1" hangingPunct="1"/>
            <a:endParaRPr lang="en-US" altLang="en-US" sz="2800" smtClean="0"/>
          </a:p>
          <a:p>
            <a:pPr eaLnBrk="1" hangingPunct="1"/>
            <a:r>
              <a:rPr lang="en-US" altLang="en-US" sz="2800" smtClean="0"/>
              <a:t>Departmental Tutoring</a:t>
            </a:r>
          </a:p>
        </p:txBody>
      </p:sp>
      <p:sp>
        <p:nvSpPr>
          <p:cNvPr id="77828" name="Slide Number Placeholder 1"/>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4645F2B1-4E29-4AEF-B674-1F8A3D4C7331}" type="slidenum">
              <a:rPr lang="en-US" altLang="en-US" sz="1400" smtClean="0"/>
              <a:pPr>
                <a:spcBef>
                  <a:spcPct val="0"/>
                </a:spcBef>
                <a:buClrTx/>
                <a:buSzTx/>
                <a:buFontTx/>
                <a:buNone/>
              </a:pPr>
              <a:t>45</a:t>
            </a:fld>
            <a:endParaRPr lang="en-US" altLang="en-US" sz="1400" smtClean="0"/>
          </a:p>
        </p:txBody>
      </p:sp>
      <p:pic>
        <p:nvPicPr>
          <p:cNvPr id="77829" name="Content Placeholder 2"/>
          <p:cNvPicPr>
            <a:picLocks noGrp="1" noChangeAspect="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152400" y="1676400"/>
            <a:ext cx="4635500" cy="3810000"/>
          </a:xfrm>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xfrm>
            <a:off x="457200" y="0"/>
            <a:ext cx="8229600" cy="1752600"/>
          </a:xfrm>
        </p:spPr>
        <p:txBody>
          <a:bodyPr/>
          <a:lstStyle/>
          <a:p>
            <a:pPr eaLnBrk="1" hangingPunct="1"/>
            <a:r>
              <a:rPr lang="en-US" altLang="en-US" sz="4000" smtClean="0"/>
              <a:t>Office of Access &amp; Inclusion (OAI)</a:t>
            </a:r>
            <a:endParaRPr lang="en-US" altLang="en-US" smtClean="0"/>
          </a:p>
        </p:txBody>
      </p:sp>
      <p:sp>
        <p:nvSpPr>
          <p:cNvPr id="117763" name="Rectangle 3"/>
          <p:cNvSpPr>
            <a:spLocks noGrp="1" noChangeArrowheads="1"/>
          </p:cNvSpPr>
          <p:nvPr>
            <p:ph type="body" idx="1"/>
          </p:nvPr>
        </p:nvSpPr>
        <p:spPr>
          <a:xfrm>
            <a:off x="457200" y="1752600"/>
            <a:ext cx="8229600" cy="4343400"/>
          </a:xfrm>
        </p:spPr>
        <p:txBody>
          <a:bodyPr/>
          <a:lstStyle/>
          <a:p>
            <a:pPr marL="609600" lvl="1" indent="-609600" eaLnBrk="1" hangingPunct="1">
              <a:lnSpc>
                <a:spcPct val="90000"/>
              </a:lnSpc>
              <a:buClr>
                <a:schemeClr val="hlink"/>
              </a:buClr>
              <a:defRPr/>
            </a:pPr>
            <a:r>
              <a:rPr lang="en-US" altLang="en-US" dirty="0" smtClean="0"/>
              <a:t>Free one-on-one </a:t>
            </a:r>
            <a:r>
              <a:rPr lang="en-US" altLang="en-US" dirty="0"/>
              <a:t>tutoring </a:t>
            </a:r>
            <a:r>
              <a:rPr lang="en-US" altLang="en-US" dirty="0" smtClean="0"/>
              <a:t>located </a:t>
            </a:r>
            <a:r>
              <a:rPr lang="en-US" altLang="en-US" dirty="0"/>
              <a:t>in REC </a:t>
            </a:r>
            <a:r>
              <a:rPr lang="en-US" altLang="en-US" dirty="0" smtClean="0"/>
              <a:t>201</a:t>
            </a:r>
          </a:p>
          <a:p>
            <a:pPr marL="609600" lvl="1" indent="-609600" eaLnBrk="1" hangingPunct="1">
              <a:lnSpc>
                <a:spcPct val="90000"/>
              </a:lnSpc>
              <a:buClr>
                <a:schemeClr val="hlink"/>
              </a:buClr>
              <a:defRPr/>
            </a:pPr>
            <a:r>
              <a:rPr lang="en-US" altLang="en-US" dirty="0" smtClean="0"/>
              <a:t>Academic and career skills Workshops</a:t>
            </a:r>
          </a:p>
          <a:p>
            <a:pPr marL="609600" lvl="1" indent="-609600" eaLnBrk="1" hangingPunct="1">
              <a:lnSpc>
                <a:spcPct val="90000"/>
              </a:lnSpc>
              <a:buClr>
                <a:schemeClr val="hlink"/>
              </a:buClr>
              <a:defRPr/>
            </a:pPr>
            <a:r>
              <a:rPr lang="en-US" altLang="en-US" dirty="0" smtClean="0"/>
              <a:t>Professional Development Workshops</a:t>
            </a:r>
          </a:p>
          <a:p>
            <a:pPr marL="609600" lvl="1" indent="-609600" eaLnBrk="1" hangingPunct="1">
              <a:lnSpc>
                <a:spcPct val="90000"/>
              </a:lnSpc>
              <a:buClr>
                <a:schemeClr val="hlink"/>
              </a:buClr>
              <a:defRPr/>
            </a:pPr>
            <a:r>
              <a:rPr lang="en-US" altLang="en-US" dirty="0" smtClean="0"/>
              <a:t>Mentoring Programs</a:t>
            </a:r>
          </a:p>
          <a:p>
            <a:pPr marL="609600" indent="-609600" eaLnBrk="1" hangingPunct="1">
              <a:lnSpc>
                <a:spcPct val="90000"/>
              </a:lnSpc>
              <a:defRPr/>
            </a:pPr>
            <a:r>
              <a:rPr lang="en-US" altLang="en-US" sz="2800" dirty="0" smtClean="0"/>
              <a:t>Internship and job shadowing opportunities</a:t>
            </a:r>
          </a:p>
          <a:p>
            <a:pPr marL="609600" indent="-609600" eaLnBrk="1" hangingPunct="1">
              <a:lnSpc>
                <a:spcPct val="90000"/>
              </a:lnSpc>
              <a:defRPr/>
            </a:pPr>
            <a:r>
              <a:rPr lang="en-US" altLang="en-US" sz="2800" dirty="0" smtClean="0"/>
              <a:t>Industry and alumni networking socials</a:t>
            </a:r>
          </a:p>
          <a:p>
            <a:pPr marL="609600" indent="-609600" eaLnBrk="1" hangingPunct="1">
              <a:lnSpc>
                <a:spcPct val="90000"/>
              </a:lnSpc>
              <a:defRPr/>
            </a:pPr>
            <a:r>
              <a:rPr lang="en-US" altLang="en-US" sz="2800" dirty="0" smtClean="0"/>
              <a:t>Diversity student organizations</a:t>
            </a:r>
          </a:p>
          <a:p>
            <a:pPr marL="609600" indent="-609600" eaLnBrk="1" hangingPunct="1">
              <a:lnSpc>
                <a:spcPct val="90000"/>
              </a:lnSpc>
              <a:defRPr/>
            </a:pPr>
            <a:endParaRPr lang="en-US" altLang="en-US" sz="2800" dirty="0" smtClean="0"/>
          </a:p>
          <a:p>
            <a:pPr marL="457200" lvl="1" indent="0" eaLnBrk="1" hangingPunct="1">
              <a:lnSpc>
                <a:spcPct val="90000"/>
              </a:lnSpc>
              <a:buFont typeface="Wingdings" panose="05000000000000000000" pitchFamily="2" charset="2"/>
              <a:buNone/>
              <a:defRPr/>
            </a:pPr>
            <a:r>
              <a:rPr lang="en-US" altLang="en-US" sz="2400" dirty="0" smtClean="0">
                <a:hlinkClick r:id="rId3"/>
              </a:rPr>
              <a:t>http</a:t>
            </a:r>
            <a:r>
              <a:rPr lang="en-US" altLang="en-US" sz="2400" dirty="0">
                <a:hlinkClick r:id="rId3"/>
              </a:rPr>
              <a:t>://</a:t>
            </a:r>
            <a:r>
              <a:rPr lang="en-US" altLang="en-US" sz="2400" dirty="0" smtClean="0">
                <a:hlinkClick r:id="rId3"/>
              </a:rPr>
              <a:t>tech.uci.edu/access/faq.php</a:t>
            </a:r>
            <a:endParaRPr lang="en-US" altLang="en-US" sz="2400" dirty="0" smtClean="0"/>
          </a:p>
          <a:p>
            <a:pPr marL="457200" lvl="1" indent="0" eaLnBrk="1" hangingPunct="1">
              <a:lnSpc>
                <a:spcPct val="90000"/>
              </a:lnSpc>
              <a:buFont typeface="Wingdings" panose="05000000000000000000" pitchFamily="2" charset="2"/>
              <a:buNone/>
              <a:defRPr/>
            </a:pPr>
            <a:endParaRPr lang="en-US" altLang="en-US" sz="2400" dirty="0" smtClean="0"/>
          </a:p>
          <a:p>
            <a:pPr marL="990600" lvl="1" indent="-533400" eaLnBrk="1" hangingPunct="1">
              <a:lnSpc>
                <a:spcPct val="90000"/>
              </a:lnSpc>
              <a:buFont typeface="Wingdings" panose="05000000000000000000" pitchFamily="2" charset="2"/>
              <a:buNone/>
              <a:defRPr/>
            </a:pPr>
            <a:endParaRPr lang="en-US" altLang="en-US" sz="2400" dirty="0" smtClean="0"/>
          </a:p>
        </p:txBody>
      </p:sp>
      <p:sp>
        <p:nvSpPr>
          <p:cNvPr id="79876" name="Slide Number Placeholder 1"/>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9281437C-10F1-4B70-857E-ED64BA59D7F7}" type="slidenum">
              <a:rPr lang="en-US" altLang="en-US" sz="1400" smtClean="0"/>
              <a:pPr>
                <a:spcBef>
                  <a:spcPct val="0"/>
                </a:spcBef>
                <a:buClrTx/>
                <a:buSzTx/>
                <a:buFontTx/>
                <a:buNone/>
              </a:pPr>
              <a:t>46</a:t>
            </a:fld>
            <a:endParaRPr lang="en-US" altLang="en-US" sz="1400" smtClean="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457200" y="152400"/>
            <a:ext cx="8229600" cy="1371600"/>
          </a:xfrm>
        </p:spPr>
        <p:txBody>
          <a:bodyPr/>
          <a:lstStyle/>
          <a:p>
            <a:pPr eaLnBrk="1" hangingPunct="1"/>
            <a:r>
              <a:rPr lang="en-US" altLang="en-US" smtClean="0"/>
              <a:t>Undergrad Student Affairs</a:t>
            </a:r>
          </a:p>
        </p:txBody>
      </p:sp>
      <p:sp>
        <p:nvSpPr>
          <p:cNvPr id="81923" name="Rectangle 3"/>
          <p:cNvSpPr>
            <a:spLocks noGrp="1" noChangeArrowheads="1"/>
          </p:cNvSpPr>
          <p:nvPr>
            <p:ph type="body" idx="1"/>
          </p:nvPr>
        </p:nvSpPr>
        <p:spPr>
          <a:xfrm>
            <a:off x="25400" y="1524000"/>
            <a:ext cx="8991600" cy="4876800"/>
          </a:xfrm>
        </p:spPr>
        <p:txBody>
          <a:bodyPr/>
          <a:lstStyle/>
          <a:p>
            <a:pPr eaLnBrk="1" hangingPunct="1">
              <a:lnSpc>
                <a:spcPct val="80000"/>
              </a:lnSpc>
            </a:pPr>
            <a:r>
              <a:rPr lang="en-US" altLang="en-US" sz="2800" smtClean="0"/>
              <a:t>Contacting the Office</a:t>
            </a:r>
          </a:p>
          <a:p>
            <a:pPr lvl="1" eaLnBrk="1" hangingPunct="1">
              <a:lnSpc>
                <a:spcPct val="80000"/>
              </a:lnSpc>
            </a:pPr>
            <a:r>
              <a:rPr lang="en-US" altLang="en-US" sz="2400" smtClean="0"/>
              <a:t>Telephone:  </a:t>
            </a:r>
            <a:r>
              <a:rPr lang="en-US" altLang="en-US" smtClean="0">
                <a:solidFill>
                  <a:srgbClr val="FFFF00"/>
                </a:solidFill>
              </a:rPr>
              <a:t>(949) 824-4334</a:t>
            </a:r>
          </a:p>
          <a:p>
            <a:pPr lvl="1" eaLnBrk="1" hangingPunct="1">
              <a:lnSpc>
                <a:spcPct val="80000"/>
              </a:lnSpc>
            </a:pPr>
            <a:endParaRPr lang="en-US" altLang="en-US" smtClean="0">
              <a:solidFill>
                <a:srgbClr val="FFFF00"/>
              </a:solidFill>
            </a:endParaRPr>
          </a:p>
          <a:p>
            <a:pPr eaLnBrk="1" hangingPunct="1">
              <a:lnSpc>
                <a:spcPct val="80000"/>
              </a:lnSpc>
            </a:pPr>
            <a:r>
              <a:rPr lang="en-US" altLang="en-US" sz="2800" smtClean="0"/>
              <a:t>Location</a:t>
            </a:r>
          </a:p>
          <a:p>
            <a:pPr lvl="1" eaLnBrk="1" hangingPunct="1">
              <a:lnSpc>
                <a:spcPct val="80000"/>
              </a:lnSpc>
            </a:pPr>
            <a:r>
              <a:rPr lang="en-US" altLang="en-US" sz="2400" smtClean="0"/>
              <a:t>Rockwell Engineering Center REC 305 (311 on UCI map)</a:t>
            </a:r>
          </a:p>
          <a:p>
            <a:pPr lvl="1" eaLnBrk="1" hangingPunct="1">
              <a:lnSpc>
                <a:spcPct val="80000"/>
              </a:lnSpc>
            </a:pPr>
            <a:endParaRPr lang="en-US" altLang="en-US" sz="2400" smtClean="0"/>
          </a:p>
          <a:p>
            <a:pPr eaLnBrk="1" hangingPunct="1">
              <a:lnSpc>
                <a:spcPct val="80000"/>
              </a:lnSpc>
            </a:pPr>
            <a:r>
              <a:rPr lang="en-US" altLang="en-US" sz="2800" smtClean="0"/>
              <a:t>Office Hours</a:t>
            </a:r>
          </a:p>
          <a:p>
            <a:pPr lvl="1" eaLnBrk="1" hangingPunct="1">
              <a:lnSpc>
                <a:spcPct val="80000"/>
              </a:lnSpc>
            </a:pPr>
            <a:r>
              <a:rPr lang="en-US" altLang="en-US" sz="2400" smtClean="0"/>
              <a:t>Monday - Friday </a:t>
            </a:r>
          </a:p>
          <a:p>
            <a:pPr lvl="1" eaLnBrk="1" hangingPunct="1">
              <a:lnSpc>
                <a:spcPct val="80000"/>
              </a:lnSpc>
              <a:buFont typeface="Wingdings" panose="05000000000000000000" pitchFamily="2" charset="2"/>
              <a:buNone/>
            </a:pPr>
            <a:r>
              <a:rPr lang="en-US" altLang="en-US" sz="2400" smtClean="0"/>
              <a:t>    8:30 a.m. - 12:00 p.m. &amp; </a:t>
            </a:r>
          </a:p>
          <a:p>
            <a:pPr lvl="1" eaLnBrk="1" hangingPunct="1">
              <a:lnSpc>
                <a:spcPct val="80000"/>
              </a:lnSpc>
              <a:buFont typeface="Wingdings" panose="05000000000000000000" pitchFamily="2" charset="2"/>
              <a:buNone/>
            </a:pPr>
            <a:r>
              <a:rPr lang="en-US" altLang="en-US" sz="2400" smtClean="0"/>
              <a:t>    1:00 p.m. - 4:30 p.m.</a:t>
            </a:r>
          </a:p>
          <a:p>
            <a:pPr lvl="1" eaLnBrk="1" hangingPunct="1">
              <a:lnSpc>
                <a:spcPct val="80000"/>
              </a:lnSpc>
              <a:buFont typeface="Wingdings" panose="05000000000000000000" pitchFamily="2" charset="2"/>
              <a:buNone/>
            </a:pPr>
            <a:endParaRPr lang="en-US" altLang="en-US" sz="2400" smtClean="0"/>
          </a:p>
          <a:p>
            <a:pPr algn="ctr" eaLnBrk="1" hangingPunct="1">
              <a:lnSpc>
                <a:spcPct val="80000"/>
              </a:lnSpc>
              <a:buFont typeface="Wingdings" panose="05000000000000000000" pitchFamily="2" charset="2"/>
              <a:buNone/>
            </a:pPr>
            <a:r>
              <a:rPr lang="en-US" altLang="en-US" sz="2400" smtClean="0">
                <a:solidFill>
                  <a:srgbClr val="FFFF00"/>
                </a:solidFill>
              </a:rPr>
              <a:t>Call Engineering Student Affairs Office to schedule appointments</a:t>
            </a:r>
          </a:p>
          <a:p>
            <a:pPr lvl="1" eaLnBrk="1" hangingPunct="1">
              <a:lnSpc>
                <a:spcPct val="80000"/>
              </a:lnSpc>
              <a:buFont typeface="Wingdings" panose="05000000000000000000" pitchFamily="2" charset="2"/>
              <a:buNone/>
            </a:pPr>
            <a:endParaRPr lang="en-US" altLang="en-US" sz="2000" smtClean="0">
              <a:solidFill>
                <a:srgbClr val="FFFF00"/>
              </a:solidFill>
            </a:endParaRPr>
          </a:p>
        </p:txBody>
      </p:sp>
      <p:sp>
        <p:nvSpPr>
          <p:cNvPr id="81924" name="Slide Number Placeholder 1"/>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A4E52569-7968-49B9-807A-80435EE078D9}" type="slidenum">
              <a:rPr lang="en-US" altLang="en-US" sz="1400" smtClean="0"/>
              <a:pPr>
                <a:spcBef>
                  <a:spcPct val="0"/>
                </a:spcBef>
                <a:buClrTx/>
                <a:buSzTx/>
                <a:buFontTx/>
                <a:buNone/>
              </a:pPr>
              <a:t>47</a:t>
            </a:fld>
            <a:endParaRPr lang="en-US" altLang="en-US" sz="1400" smtClean="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itle 1"/>
          <p:cNvSpPr>
            <a:spLocks noGrp="1"/>
          </p:cNvSpPr>
          <p:nvPr>
            <p:ph type="ctrTitle" sz="quarter"/>
          </p:nvPr>
        </p:nvSpPr>
        <p:spPr>
          <a:xfrm>
            <a:off x="990600" y="152400"/>
            <a:ext cx="7620000" cy="1295400"/>
          </a:xfrm>
        </p:spPr>
        <p:txBody>
          <a:bodyPr/>
          <a:lstStyle/>
          <a:p>
            <a:r>
              <a:rPr lang="en-US" altLang="en-US" sz="3600" dirty="0" smtClean="0"/>
              <a:t>Undergraduate Engineering website</a:t>
            </a:r>
          </a:p>
        </p:txBody>
      </p:sp>
      <p:sp>
        <p:nvSpPr>
          <p:cNvPr id="83971" name="Subtitle 2"/>
          <p:cNvSpPr>
            <a:spLocks noGrp="1"/>
          </p:cNvSpPr>
          <p:nvPr>
            <p:ph type="subTitle" sz="quarter" idx="1"/>
          </p:nvPr>
        </p:nvSpPr>
        <p:spPr>
          <a:xfrm>
            <a:off x="1185332" y="1447800"/>
            <a:ext cx="6510867" cy="5334000"/>
          </a:xfrm>
        </p:spPr>
        <p:txBody>
          <a:bodyPr/>
          <a:lstStyle/>
          <a:p>
            <a:pPr eaLnBrk="1" hangingPunct="1">
              <a:lnSpc>
                <a:spcPct val="80000"/>
              </a:lnSpc>
              <a:buClr>
                <a:schemeClr val="tx1"/>
              </a:buClr>
            </a:pPr>
            <a:r>
              <a:rPr lang="en-US" altLang="en-US" sz="2800" dirty="0">
                <a:hlinkClick r:id="rId2"/>
              </a:rPr>
              <a:t>http://undergraduate.eng.uci.edu</a:t>
            </a:r>
            <a:r>
              <a:rPr lang="en-US" altLang="en-US" sz="2800" dirty="0" smtClean="0">
                <a:hlinkClick r:id="rId2"/>
              </a:rPr>
              <a:t>/</a:t>
            </a:r>
            <a:endParaRPr lang="en-US" altLang="en-US" sz="2800" dirty="0" smtClean="0"/>
          </a:p>
          <a:p>
            <a:pPr eaLnBrk="1" hangingPunct="1">
              <a:lnSpc>
                <a:spcPct val="80000"/>
              </a:lnSpc>
              <a:buClr>
                <a:schemeClr val="tx1"/>
              </a:buClr>
            </a:pPr>
            <a:r>
              <a:rPr lang="en-US" altLang="en-US" sz="2800" dirty="0" smtClean="0">
                <a:solidFill>
                  <a:srgbClr val="FFFF00"/>
                </a:solidFill>
              </a:rPr>
              <a:t>RESOURCES</a:t>
            </a:r>
          </a:p>
          <a:p>
            <a:pPr eaLnBrk="1" hangingPunct="1">
              <a:lnSpc>
                <a:spcPct val="80000"/>
              </a:lnSpc>
              <a:buClr>
                <a:schemeClr val="tx1"/>
              </a:buClr>
            </a:pPr>
            <a:r>
              <a:rPr lang="en-US" altLang="en-US" sz="2400" dirty="0" smtClean="0"/>
              <a:t>(technical electives, teaching plan, double count GE courses, study abroad, etc.)</a:t>
            </a:r>
          </a:p>
          <a:p>
            <a:pPr eaLnBrk="1" hangingPunct="1">
              <a:lnSpc>
                <a:spcPct val="80000"/>
              </a:lnSpc>
              <a:buClr>
                <a:schemeClr val="tx1"/>
              </a:buClr>
            </a:pPr>
            <a:r>
              <a:rPr lang="en-US" altLang="en-US" sz="2800" dirty="0" smtClean="0">
                <a:solidFill>
                  <a:srgbClr val="FFFF00"/>
                </a:solidFill>
              </a:rPr>
              <a:t>FORMS</a:t>
            </a:r>
          </a:p>
          <a:p>
            <a:pPr eaLnBrk="1" hangingPunct="1">
              <a:lnSpc>
                <a:spcPct val="80000"/>
              </a:lnSpc>
              <a:buClr>
                <a:schemeClr val="tx1"/>
              </a:buClr>
            </a:pPr>
            <a:r>
              <a:rPr lang="en-US" altLang="en-US" sz="2400" dirty="0" smtClean="0">
                <a:solidFill>
                  <a:schemeClr val="bg1"/>
                </a:solidFill>
              </a:rPr>
              <a:t>(course authorization, excess unit petition, course review, etc.)</a:t>
            </a:r>
          </a:p>
          <a:p>
            <a:pPr eaLnBrk="1" hangingPunct="1">
              <a:lnSpc>
                <a:spcPct val="80000"/>
              </a:lnSpc>
              <a:buClr>
                <a:schemeClr val="tx1"/>
              </a:buClr>
            </a:pPr>
            <a:endParaRPr lang="en-US" altLang="en-US" sz="2400" dirty="0" smtClean="0"/>
          </a:p>
          <a:p>
            <a:pPr eaLnBrk="1" hangingPunct="1">
              <a:lnSpc>
                <a:spcPct val="80000"/>
              </a:lnSpc>
              <a:buClr>
                <a:schemeClr val="tx1"/>
              </a:buClr>
            </a:pPr>
            <a:r>
              <a:rPr lang="en-US" altLang="en-US" sz="2800" dirty="0" smtClean="0">
                <a:solidFill>
                  <a:srgbClr val="00B0F0"/>
                </a:solidFill>
                <a:hlinkClick r:id="rId3"/>
              </a:rPr>
              <a:t>http://www.eng.uci.edu/</a:t>
            </a:r>
            <a:endParaRPr lang="en-US" altLang="en-US" sz="2800" dirty="0" smtClean="0">
              <a:solidFill>
                <a:srgbClr val="00B0F0"/>
              </a:solidFill>
            </a:endParaRPr>
          </a:p>
          <a:p>
            <a:pPr eaLnBrk="1" hangingPunct="1">
              <a:lnSpc>
                <a:spcPct val="80000"/>
              </a:lnSpc>
              <a:buClr>
                <a:schemeClr val="tx1"/>
              </a:buClr>
            </a:pPr>
            <a:r>
              <a:rPr lang="en-US" altLang="en-US" sz="2400" dirty="0" smtClean="0">
                <a:solidFill>
                  <a:schemeClr val="bg1"/>
                </a:solidFill>
              </a:rPr>
              <a:t>Undergraduate Study</a:t>
            </a:r>
          </a:p>
          <a:p>
            <a:pPr eaLnBrk="1" hangingPunct="1">
              <a:lnSpc>
                <a:spcPct val="80000"/>
              </a:lnSpc>
              <a:buClr>
                <a:schemeClr val="tx1"/>
              </a:buClr>
            </a:pPr>
            <a:r>
              <a:rPr lang="en-US" altLang="en-US" sz="2400" dirty="0" smtClean="0">
                <a:solidFill>
                  <a:schemeClr val="bg1"/>
                </a:solidFill>
              </a:rPr>
              <a:t>Graduate Study</a:t>
            </a:r>
          </a:p>
          <a:p>
            <a:pPr eaLnBrk="1" hangingPunct="1">
              <a:lnSpc>
                <a:spcPct val="80000"/>
              </a:lnSpc>
              <a:buClr>
                <a:schemeClr val="tx1"/>
              </a:buClr>
            </a:pPr>
            <a:r>
              <a:rPr lang="en-US" altLang="en-US" sz="2400" dirty="0" smtClean="0">
                <a:solidFill>
                  <a:schemeClr val="bg1"/>
                </a:solidFill>
              </a:rPr>
              <a:t>Research </a:t>
            </a:r>
          </a:p>
          <a:p>
            <a:pPr eaLnBrk="1" hangingPunct="1">
              <a:lnSpc>
                <a:spcPct val="80000"/>
              </a:lnSpc>
              <a:buClr>
                <a:schemeClr val="tx1"/>
              </a:buClr>
            </a:pPr>
            <a:r>
              <a:rPr lang="en-US" altLang="en-US" sz="2400" dirty="0" smtClean="0">
                <a:solidFill>
                  <a:schemeClr val="bg1"/>
                </a:solidFill>
              </a:rPr>
              <a:t>Directory</a:t>
            </a:r>
          </a:p>
          <a:p>
            <a:endParaRPr lang="en-US" altLang="en-US" dirty="0" smtClean="0"/>
          </a:p>
        </p:txBody>
      </p:sp>
      <p:sp>
        <p:nvSpPr>
          <p:cNvPr id="83972" name="Slide Number Placeholder 3"/>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B3D4F761-C2D5-44C4-B978-A156891E7A4C}" type="slidenum">
              <a:rPr lang="en-US" altLang="en-US" sz="1400" smtClean="0"/>
              <a:pPr>
                <a:spcBef>
                  <a:spcPct val="0"/>
                </a:spcBef>
                <a:buClrTx/>
                <a:buSzTx/>
                <a:buFontTx/>
                <a:buNone/>
              </a:pPr>
              <a:t>48</a:t>
            </a:fld>
            <a:endParaRPr lang="en-US" altLang="en-US" sz="1400" dirty="0" smtClean="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a:xfrm>
            <a:off x="609600" y="381000"/>
            <a:ext cx="8077200" cy="1371600"/>
          </a:xfrm>
        </p:spPr>
        <p:txBody>
          <a:bodyPr/>
          <a:lstStyle/>
          <a:p>
            <a:pPr eaLnBrk="1" hangingPunct="1"/>
            <a:r>
              <a:rPr lang="en-US" altLang="en-US" sz="4000" smtClean="0"/>
              <a:t>Counselors for Undergraduate Student Affairs Office</a:t>
            </a:r>
          </a:p>
        </p:txBody>
      </p:sp>
      <p:sp>
        <p:nvSpPr>
          <p:cNvPr id="139267" name="Rectangle 3"/>
          <p:cNvSpPr>
            <a:spLocks noGrp="1" noChangeArrowheads="1"/>
          </p:cNvSpPr>
          <p:nvPr>
            <p:ph type="body" idx="1"/>
          </p:nvPr>
        </p:nvSpPr>
        <p:spPr>
          <a:xfrm>
            <a:off x="476250" y="2209800"/>
            <a:ext cx="8229600" cy="4114800"/>
          </a:xfrm>
        </p:spPr>
        <p:txBody>
          <a:bodyPr/>
          <a:lstStyle/>
          <a:p>
            <a:pPr marL="0" indent="0" eaLnBrk="1" hangingPunct="1">
              <a:buFont typeface="Wingdings" panose="05000000000000000000" pitchFamily="2" charset="2"/>
              <a:buNone/>
              <a:defRPr/>
            </a:pPr>
            <a:r>
              <a:rPr lang="en-US" dirty="0" smtClean="0"/>
              <a:t> </a:t>
            </a:r>
            <a:r>
              <a:rPr lang="en-US" dirty="0"/>
              <a:t>Cesar Barrios  (</a:t>
            </a:r>
            <a:r>
              <a:rPr lang="en-US" dirty="0">
                <a:solidFill>
                  <a:srgbClr val="00B0F0"/>
                </a:solidFill>
                <a:hlinkClick r:id="rId2"/>
              </a:rPr>
              <a:t>CBARRIO1@UCI.EDU</a:t>
            </a:r>
            <a:r>
              <a:rPr lang="en-US" dirty="0" smtClean="0"/>
              <a:t>)</a:t>
            </a:r>
          </a:p>
          <a:p>
            <a:pPr marL="0" indent="0" eaLnBrk="1" hangingPunct="1">
              <a:buFont typeface="Wingdings" panose="05000000000000000000" pitchFamily="2" charset="2"/>
              <a:buNone/>
              <a:defRPr/>
            </a:pPr>
            <a:r>
              <a:rPr lang="en-US" dirty="0" smtClean="0"/>
              <a:t> Christy </a:t>
            </a:r>
            <a:r>
              <a:rPr lang="en-US" dirty="0"/>
              <a:t>King  (</a:t>
            </a:r>
            <a:r>
              <a:rPr lang="en-US" dirty="0">
                <a:hlinkClick r:id="rId3"/>
              </a:rPr>
              <a:t>CLKING@UCI.EDU</a:t>
            </a:r>
            <a:r>
              <a:rPr lang="en-US" dirty="0" smtClean="0"/>
              <a:t>)</a:t>
            </a:r>
          </a:p>
          <a:p>
            <a:pPr marL="0" indent="0" eaLnBrk="1" hangingPunct="1">
              <a:buFont typeface="Wingdings" panose="05000000000000000000" pitchFamily="2" charset="2"/>
              <a:buNone/>
              <a:defRPr/>
            </a:pPr>
            <a:r>
              <a:rPr lang="en-US" dirty="0" smtClean="0"/>
              <a:t> </a:t>
            </a:r>
            <a:r>
              <a:rPr lang="en-US" dirty="0" err="1" smtClean="0"/>
              <a:t>Meei-jiuan</a:t>
            </a:r>
            <a:r>
              <a:rPr lang="en-US" dirty="0" smtClean="0"/>
              <a:t> </a:t>
            </a:r>
            <a:r>
              <a:rPr lang="en-US" dirty="0"/>
              <a:t>Shyu  (</a:t>
            </a:r>
            <a:r>
              <a:rPr lang="en-US" dirty="0" smtClean="0">
                <a:solidFill>
                  <a:srgbClr val="00B0F0"/>
                </a:solidFill>
                <a:hlinkClick r:id="rId4"/>
              </a:rPr>
              <a:t>MSHYU@UCI.EDU</a:t>
            </a:r>
            <a:r>
              <a:rPr lang="en-US" dirty="0" smtClean="0"/>
              <a:t>)</a:t>
            </a:r>
          </a:p>
          <a:p>
            <a:pPr marL="0" indent="0" eaLnBrk="1" hangingPunct="1">
              <a:buFont typeface="Wingdings" panose="05000000000000000000" pitchFamily="2" charset="2"/>
              <a:buNone/>
              <a:defRPr/>
            </a:pPr>
            <a:r>
              <a:rPr lang="en-US" dirty="0" smtClean="0"/>
              <a:t> Mitzi </a:t>
            </a:r>
            <a:r>
              <a:rPr lang="en-US" dirty="0" err="1" smtClean="0"/>
              <a:t>Orme</a:t>
            </a:r>
            <a:r>
              <a:rPr lang="en-US" dirty="0" smtClean="0"/>
              <a:t>  (</a:t>
            </a:r>
            <a:r>
              <a:rPr lang="en-US" dirty="0" smtClean="0">
                <a:hlinkClick r:id="rId5"/>
              </a:rPr>
              <a:t>MITZI.ORME@UCI.EDU</a:t>
            </a:r>
            <a:r>
              <a:rPr lang="en-US" dirty="0" smtClean="0"/>
              <a:t>)     </a:t>
            </a:r>
          </a:p>
          <a:p>
            <a:pPr marL="0" indent="0" eaLnBrk="1" hangingPunct="1">
              <a:buFont typeface="Wingdings" panose="05000000000000000000" pitchFamily="2" charset="2"/>
              <a:buNone/>
              <a:defRPr/>
            </a:pPr>
            <a:r>
              <a:rPr lang="en-US" dirty="0" smtClean="0"/>
              <a:t> Ushma Patel  (</a:t>
            </a:r>
            <a:r>
              <a:rPr lang="en-US" dirty="0" smtClean="0">
                <a:solidFill>
                  <a:srgbClr val="00B0F0"/>
                </a:solidFill>
                <a:hlinkClick r:id="rId6"/>
              </a:rPr>
              <a:t>UPATEL@UCI.EDU</a:t>
            </a:r>
            <a:r>
              <a:rPr lang="en-US" dirty="0" smtClean="0"/>
              <a:t>)</a:t>
            </a:r>
          </a:p>
          <a:p>
            <a:pPr marL="0" indent="0" eaLnBrk="1" hangingPunct="1">
              <a:buFont typeface="Wingdings" panose="05000000000000000000" pitchFamily="2" charset="2"/>
              <a:buNone/>
              <a:defRPr/>
            </a:pPr>
            <a:r>
              <a:rPr lang="en-US" dirty="0"/>
              <a:t> </a:t>
            </a:r>
            <a:r>
              <a:rPr lang="en-US" dirty="0" smtClean="0"/>
              <a:t>Arianna Warner (</a:t>
            </a:r>
            <a:r>
              <a:rPr lang="en-US" dirty="0" smtClean="0">
                <a:solidFill>
                  <a:srgbClr val="01BCFF"/>
                </a:solidFill>
              </a:rPr>
              <a:t>A.WARNER@UCI.EDU</a:t>
            </a:r>
            <a:r>
              <a:rPr lang="en-US" dirty="0" smtClean="0"/>
              <a:t>)</a:t>
            </a:r>
          </a:p>
          <a:p>
            <a:pPr eaLnBrk="1" hangingPunct="1">
              <a:buFont typeface="Wingdings" panose="05000000000000000000" pitchFamily="2" charset="2"/>
              <a:buNone/>
              <a:defRPr/>
            </a:pPr>
            <a:endParaRPr lang="en-US" dirty="0" smtClean="0"/>
          </a:p>
          <a:p>
            <a:pPr eaLnBrk="1" hangingPunct="1">
              <a:buFont typeface="Wingdings" panose="05000000000000000000" pitchFamily="2" charset="2"/>
              <a:buNone/>
              <a:defRPr/>
            </a:pPr>
            <a:r>
              <a:rPr lang="en-US" sz="2400" dirty="0" smtClean="0"/>
              <a:t>    </a:t>
            </a:r>
          </a:p>
          <a:p>
            <a:pPr eaLnBrk="1" hangingPunct="1">
              <a:buFont typeface="Wingdings" panose="05000000000000000000" pitchFamily="2" charset="2"/>
              <a:buNone/>
              <a:defRPr/>
            </a:pPr>
            <a:endParaRPr lang="en-US" sz="2000" dirty="0" smtClean="0"/>
          </a:p>
          <a:p>
            <a:pPr eaLnBrk="1" hangingPunct="1">
              <a:buFont typeface="Wingdings" panose="05000000000000000000" pitchFamily="2" charset="2"/>
              <a:buNone/>
              <a:defRPr/>
            </a:pPr>
            <a:endParaRPr lang="en-US" sz="2000" dirty="0" smtClean="0"/>
          </a:p>
        </p:txBody>
      </p:sp>
      <p:sp>
        <p:nvSpPr>
          <p:cNvPr id="84996" name="Slide Number Placeholder 1"/>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352E77AC-CA20-4C5F-8C23-EF266BC19D24}" type="slidenum">
              <a:rPr lang="en-US" altLang="en-US" sz="1400" smtClean="0"/>
              <a:pPr>
                <a:spcBef>
                  <a:spcPct val="0"/>
                </a:spcBef>
                <a:buClrTx/>
                <a:buSzTx/>
                <a:buFontTx/>
                <a:buNone/>
              </a:pPr>
              <a:t>49</a:t>
            </a:fld>
            <a:endParaRPr lang="en-US" altLang="en-US" sz="1400" smtClean="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3"/>
          <p:cNvSpPr>
            <a:spLocks noGrp="1" noChangeArrowheads="1"/>
          </p:cNvSpPr>
          <p:nvPr>
            <p:ph type="body" idx="1"/>
          </p:nvPr>
        </p:nvSpPr>
        <p:spPr>
          <a:xfrm>
            <a:off x="203200" y="1962150"/>
            <a:ext cx="8447088" cy="4438650"/>
          </a:xfrm>
        </p:spPr>
        <p:txBody>
          <a:bodyPr/>
          <a:lstStyle/>
          <a:p>
            <a:pPr eaLnBrk="1" hangingPunct="1">
              <a:lnSpc>
                <a:spcPct val="90000"/>
              </a:lnSpc>
              <a:defRPr/>
            </a:pPr>
            <a:r>
              <a:rPr lang="en-US" altLang="en-US" sz="2400" dirty="0">
                <a:solidFill>
                  <a:schemeClr val="bg1"/>
                </a:solidFill>
              </a:rPr>
              <a:t>M</a:t>
            </a:r>
            <a:r>
              <a:rPr lang="en-US" altLang="en-US" sz="2400" dirty="0" smtClean="0">
                <a:solidFill>
                  <a:schemeClr val="bg1"/>
                </a:solidFill>
              </a:rPr>
              <a:t>ake an appointment to see your counselor in fall quarter 2017 or winter 2018</a:t>
            </a:r>
          </a:p>
          <a:p>
            <a:pPr eaLnBrk="1" hangingPunct="1">
              <a:lnSpc>
                <a:spcPct val="90000"/>
              </a:lnSpc>
              <a:defRPr/>
            </a:pPr>
            <a:endParaRPr lang="en-US" altLang="en-US" sz="2400" dirty="0">
              <a:solidFill>
                <a:schemeClr val="bg1"/>
              </a:solidFill>
            </a:endParaRPr>
          </a:p>
          <a:p>
            <a:pPr eaLnBrk="1" hangingPunct="1">
              <a:lnSpc>
                <a:spcPct val="90000"/>
              </a:lnSpc>
              <a:defRPr/>
            </a:pPr>
            <a:r>
              <a:rPr lang="en-US" altLang="en-US" sz="2400" dirty="0" smtClean="0">
                <a:solidFill>
                  <a:schemeClr val="bg1"/>
                </a:solidFill>
              </a:rPr>
              <a:t> </a:t>
            </a:r>
            <a:r>
              <a:rPr lang="en-US" altLang="en-US" sz="2400" b="1" dirty="0">
                <a:solidFill>
                  <a:srgbClr val="FFFF00"/>
                </a:solidFill>
              </a:rPr>
              <a:t>Mark your calendar to call our office after </a:t>
            </a:r>
            <a:r>
              <a:rPr lang="en-US" altLang="en-US" sz="2400" b="1" dirty="0" smtClean="0">
                <a:solidFill>
                  <a:srgbClr val="FFFF00"/>
                </a:solidFill>
              </a:rPr>
              <a:t>October </a:t>
            </a:r>
          </a:p>
          <a:p>
            <a:pPr marL="0" indent="0" eaLnBrk="1" hangingPunct="1">
              <a:lnSpc>
                <a:spcPct val="90000"/>
              </a:lnSpc>
              <a:buFont typeface="Wingdings" panose="05000000000000000000" pitchFamily="2" charset="2"/>
              <a:buNone/>
              <a:defRPr/>
            </a:pPr>
            <a:r>
              <a:rPr lang="en-US" altLang="en-US" sz="2400" b="1" dirty="0">
                <a:solidFill>
                  <a:srgbClr val="FFFF00"/>
                </a:solidFill>
              </a:rPr>
              <a:t> </a:t>
            </a:r>
            <a:r>
              <a:rPr lang="en-US" altLang="en-US" sz="2400" b="1" dirty="0" smtClean="0">
                <a:solidFill>
                  <a:srgbClr val="FFFF00"/>
                </a:solidFill>
              </a:rPr>
              <a:t>    1, 2017.  </a:t>
            </a:r>
            <a:r>
              <a:rPr lang="en-US" altLang="en-US" sz="2400" dirty="0" smtClean="0">
                <a:solidFill>
                  <a:schemeClr val="bg1"/>
                </a:solidFill>
              </a:rPr>
              <a:t>Call 949-824-4334 to schedule a one hour </a:t>
            </a:r>
          </a:p>
          <a:p>
            <a:pPr marL="0" indent="0" eaLnBrk="1" hangingPunct="1">
              <a:lnSpc>
                <a:spcPct val="90000"/>
              </a:lnSpc>
              <a:buFont typeface="Wingdings" panose="05000000000000000000" pitchFamily="2" charset="2"/>
              <a:buNone/>
              <a:defRPr/>
            </a:pPr>
            <a:r>
              <a:rPr lang="en-US" altLang="en-US" sz="2400" dirty="0">
                <a:solidFill>
                  <a:schemeClr val="bg1"/>
                </a:solidFill>
              </a:rPr>
              <a:t> </a:t>
            </a:r>
            <a:r>
              <a:rPr lang="en-US" altLang="en-US" sz="2400" dirty="0" smtClean="0">
                <a:solidFill>
                  <a:schemeClr val="bg1"/>
                </a:solidFill>
              </a:rPr>
              <a:t>    appointment for new transfers.</a:t>
            </a:r>
          </a:p>
          <a:p>
            <a:pPr marL="0" indent="0" eaLnBrk="1" hangingPunct="1">
              <a:lnSpc>
                <a:spcPct val="90000"/>
              </a:lnSpc>
              <a:buFont typeface="Wingdings" panose="05000000000000000000" pitchFamily="2" charset="2"/>
              <a:buNone/>
              <a:defRPr/>
            </a:pPr>
            <a:endParaRPr lang="en-US" altLang="en-US" sz="2400" dirty="0" smtClean="0">
              <a:solidFill>
                <a:srgbClr val="FFFF00"/>
              </a:solidFill>
            </a:endParaRPr>
          </a:p>
          <a:p>
            <a:pPr eaLnBrk="1" hangingPunct="1">
              <a:lnSpc>
                <a:spcPct val="90000"/>
              </a:lnSpc>
              <a:defRPr/>
            </a:pPr>
            <a:r>
              <a:rPr lang="en-US" altLang="en-US" sz="2400" dirty="0" smtClean="0">
                <a:solidFill>
                  <a:schemeClr val="bg1"/>
                </a:solidFill>
              </a:rPr>
              <a:t>Bring IGETC or Partial IGETC certificate to the appointment.</a:t>
            </a:r>
          </a:p>
          <a:p>
            <a:pPr eaLnBrk="1" hangingPunct="1">
              <a:lnSpc>
                <a:spcPct val="90000"/>
              </a:lnSpc>
              <a:defRPr/>
            </a:pPr>
            <a:endParaRPr lang="en-US" altLang="en-US" sz="2400" dirty="0" smtClean="0">
              <a:solidFill>
                <a:schemeClr val="bg1"/>
              </a:solidFill>
            </a:endParaRPr>
          </a:p>
          <a:p>
            <a:pPr eaLnBrk="1" hangingPunct="1">
              <a:lnSpc>
                <a:spcPct val="90000"/>
              </a:lnSpc>
              <a:defRPr/>
            </a:pPr>
            <a:r>
              <a:rPr lang="en-US" altLang="en-US" sz="2400" dirty="0" err="1" smtClean="0"/>
              <a:t>DegreeWorks</a:t>
            </a:r>
            <a:r>
              <a:rPr lang="en-US" altLang="en-US" sz="2400" dirty="0" smtClean="0"/>
              <a:t> will be updated.  Full program of study will be discussed.</a:t>
            </a:r>
          </a:p>
          <a:p>
            <a:pPr eaLnBrk="1" hangingPunct="1">
              <a:lnSpc>
                <a:spcPct val="90000"/>
              </a:lnSpc>
              <a:defRPr/>
            </a:pPr>
            <a:endParaRPr lang="en-US" altLang="en-US" sz="2800" dirty="0"/>
          </a:p>
          <a:p>
            <a:pPr eaLnBrk="1" hangingPunct="1">
              <a:lnSpc>
                <a:spcPct val="90000"/>
              </a:lnSpc>
              <a:buFont typeface="Wingdings" panose="05000000000000000000" pitchFamily="2" charset="2"/>
              <a:buNone/>
              <a:defRPr/>
            </a:pPr>
            <a:endParaRPr lang="en-US" altLang="en-US" sz="2800" dirty="0" smtClean="0"/>
          </a:p>
          <a:p>
            <a:pPr eaLnBrk="1" hangingPunct="1">
              <a:lnSpc>
                <a:spcPct val="90000"/>
              </a:lnSpc>
              <a:defRPr/>
            </a:pPr>
            <a:endParaRPr lang="en-US" altLang="en-US" sz="2800" dirty="0" smtClean="0"/>
          </a:p>
          <a:p>
            <a:pPr eaLnBrk="1" hangingPunct="1">
              <a:lnSpc>
                <a:spcPct val="90000"/>
              </a:lnSpc>
              <a:buFont typeface="Wingdings" panose="05000000000000000000" pitchFamily="2" charset="2"/>
              <a:buNone/>
              <a:defRPr/>
            </a:pPr>
            <a:endParaRPr lang="en-US" altLang="en-US" sz="2800" dirty="0" smtClean="0"/>
          </a:p>
        </p:txBody>
      </p:sp>
      <p:sp>
        <p:nvSpPr>
          <p:cNvPr id="86019" name="Title 1"/>
          <p:cNvSpPr>
            <a:spLocks noGrp="1"/>
          </p:cNvSpPr>
          <p:nvPr>
            <p:ph type="title"/>
          </p:nvPr>
        </p:nvSpPr>
        <p:spPr>
          <a:xfrm>
            <a:off x="2667000" y="552450"/>
            <a:ext cx="7010400" cy="1409700"/>
          </a:xfrm>
        </p:spPr>
        <p:txBody>
          <a:bodyPr/>
          <a:lstStyle/>
          <a:p>
            <a:r>
              <a:rPr lang="en-US" altLang="en-US" smtClean="0">
                <a:solidFill>
                  <a:schemeClr val="bg1"/>
                </a:solidFill>
              </a:rPr>
              <a:t>Individual Advising</a:t>
            </a:r>
          </a:p>
        </p:txBody>
      </p:sp>
      <p:sp>
        <p:nvSpPr>
          <p:cNvPr id="86020" name="Slide Number Placeholder 2"/>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19163127-CACB-49B8-875D-5DA390E65D20}" type="slidenum">
              <a:rPr lang="en-US" altLang="en-US" sz="1400" smtClean="0"/>
              <a:pPr>
                <a:spcBef>
                  <a:spcPct val="0"/>
                </a:spcBef>
                <a:buClrTx/>
                <a:buSzTx/>
                <a:buFontTx/>
                <a:buNone/>
              </a:pPr>
              <a:t>50</a:t>
            </a:fld>
            <a:endParaRPr lang="en-US" altLang="en-US" sz="1400" smtClean="0"/>
          </a:p>
        </p:txBody>
      </p:sp>
      <p:pic>
        <p:nvPicPr>
          <p:cNvPr id="8602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1000" y="228600"/>
            <a:ext cx="3094038"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457200" y="76200"/>
            <a:ext cx="8229600" cy="1524000"/>
          </a:xfrm>
        </p:spPr>
        <p:txBody>
          <a:bodyPr/>
          <a:lstStyle/>
          <a:p>
            <a:pPr eaLnBrk="1" hangingPunct="1"/>
            <a:r>
              <a:rPr lang="en-US" altLang="en-US" smtClean="0"/>
              <a:t>Faculty Advising</a:t>
            </a:r>
          </a:p>
        </p:txBody>
      </p:sp>
      <p:sp>
        <p:nvSpPr>
          <p:cNvPr id="87043" name="Rectangle 3"/>
          <p:cNvSpPr>
            <a:spLocks noGrp="1" noChangeArrowheads="1"/>
          </p:cNvSpPr>
          <p:nvPr>
            <p:ph type="body" idx="1"/>
          </p:nvPr>
        </p:nvSpPr>
        <p:spPr>
          <a:xfrm>
            <a:off x="457200" y="1371600"/>
            <a:ext cx="8229600" cy="4724400"/>
          </a:xfrm>
        </p:spPr>
        <p:txBody>
          <a:bodyPr/>
          <a:lstStyle/>
          <a:p>
            <a:pPr eaLnBrk="1" hangingPunct="1">
              <a:lnSpc>
                <a:spcPct val="90000"/>
              </a:lnSpc>
            </a:pPr>
            <a:r>
              <a:rPr lang="en-US" altLang="en-US" sz="2400" smtClean="0"/>
              <a:t>All students are required to attend </a:t>
            </a:r>
            <a:r>
              <a:rPr lang="en-US" altLang="en-US" sz="2400" smtClean="0">
                <a:solidFill>
                  <a:srgbClr val="FFFF00"/>
                </a:solidFill>
              </a:rPr>
              <a:t>Faculty</a:t>
            </a:r>
            <a:r>
              <a:rPr lang="en-US" altLang="en-US" sz="2400" smtClean="0"/>
              <a:t> </a:t>
            </a:r>
            <a:r>
              <a:rPr lang="en-US" altLang="en-US" sz="2400" smtClean="0">
                <a:solidFill>
                  <a:srgbClr val="FFFF00"/>
                </a:solidFill>
              </a:rPr>
              <a:t>Advising*</a:t>
            </a:r>
            <a:r>
              <a:rPr lang="en-US" altLang="en-US" sz="2400" smtClean="0"/>
              <a:t> session </a:t>
            </a:r>
            <a:r>
              <a:rPr lang="en-US" altLang="en-US" sz="2400" smtClean="0">
                <a:solidFill>
                  <a:srgbClr val="FFFF00"/>
                </a:solidFill>
              </a:rPr>
              <a:t>once a year</a:t>
            </a:r>
          </a:p>
          <a:p>
            <a:pPr lvl="1" eaLnBrk="1" hangingPunct="1">
              <a:lnSpc>
                <a:spcPct val="90000"/>
              </a:lnSpc>
            </a:pPr>
            <a:r>
              <a:rPr lang="en-US" altLang="en-US" sz="2400" smtClean="0"/>
              <a:t>done by faculty</a:t>
            </a:r>
          </a:p>
          <a:p>
            <a:pPr lvl="1" eaLnBrk="1" hangingPunct="1">
              <a:lnSpc>
                <a:spcPct val="90000"/>
              </a:lnSpc>
            </a:pPr>
            <a:r>
              <a:rPr lang="en-US" altLang="en-US" sz="2400" smtClean="0"/>
              <a:t>required for accreditation </a:t>
            </a:r>
          </a:p>
          <a:p>
            <a:pPr lvl="1" eaLnBrk="1" hangingPunct="1">
              <a:lnSpc>
                <a:spcPct val="90000"/>
              </a:lnSpc>
            </a:pPr>
            <a:endParaRPr lang="en-US" altLang="en-US" sz="2400" smtClean="0"/>
          </a:p>
          <a:p>
            <a:pPr eaLnBrk="1" hangingPunct="1">
              <a:lnSpc>
                <a:spcPct val="90000"/>
              </a:lnSpc>
            </a:pPr>
            <a:r>
              <a:rPr lang="en-US" altLang="en-US" sz="2400" smtClean="0"/>
              <a:t>You will get email notification regarding the date and time from your department</a:t>
            </a:r>
          </a:p>
          <a:p>
            <a:pPr eaLnBrk="1" hangingPunct="1">
              <a:lnSpc>
                <a:spcPct val="90000"/>
              </a:lnSpc>
            </a:pPr>
            <a:endParaRPr lang="en-US" altLang="en-US" sz="2400" smtClean="0"/>
          </a:p>
          <a:p>
            <a:pPr eaLnBrk="1" hangingPunct="1">
              <a:lnSpc>
                <a:spcPct val="90000"/>
              </a:lnSpc>
            </a:pPr>
            <a:r>
              <a:rPr lang="en-US" altLang="en-US" sz="2400" smtClean="0"/>
              <a:t>Failure to attend will result in a hold for following term enrollment</a:t>
            </a:r>
          </a:p>
          <a:p>
            <a:pPr eaLnBrk="1" hangingPunct="1">
              <a:lnSpc>
                <a:spcPct val="90000"/>
              </a:lnSpc>
            </a:pPr>
            <a:endParaRPr lang="en-US" altLang="en-US" sz="2400" smtClean="0"/>
          </a:p>
          <a:p>
            <a:pPr eaLnBrk="1" hangingPunct="1">
              <a:lnSpc>
                <a:spcPct val="90000"/>
              </a:lnSpc>
              <a:buFont typeface="Wingdings" panose="05000000000000000000" pitchFamily="2" charset="2"/>
              <a:buNone/>
            </a:pPr>
            <a:r>
              <a:rPr lang="en-US" altLang="en-US" sz="2400" smtClean="0"/>
              <a:t>  </a:t>
            </a:r>
            <a:r>
              <a:rPr lang="en-US" altLang="en-US" sz="2000" b="1" smtClean="0">
                <a:solidFill>
                  <a:srgbClr val="FFFF00"/>
                </a:solidFill>
              </a:rPr>
              <a:t>* </a:t>
            </a:r>
            <a:r>
              <a:rPr lang="en-US" altLang="en-US" sz="2000" b="1" i="1" smtClean="0">
                <a:solidFill>
                  <a:srgbClr val="FFFF00"/>
                </a:solidFill>
              </a:rPr>
              <a:t>Faculty Advising is not the same as meeting your academic counselors.</a:t>
            </a:r>
          </a:p>
          <a:p>
            <a:pPr eaLnBrk="1" hangingPunct="1">
              <a:lnSpc>
                <a:spcPct val="90000"/>
              </a:lnSpc>
            </a:pPr>
            <a:endParaRPr lang="en-US" altLang="en-US" sz="2400" smtClean="0"/>
          </a:p>
        </p:txBody>
      </p:sp>
      <p:sp>
        <p:nvSpPr>
          <p:cNvPr id="87044" name="Slide Number Placeholder 1"/>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B3FE5FCC-646F-4770-9C7B-F599845C21C4}" type="slidenum">
              <a:rPr lang="en-US" altLang="en-US" sz="1400" smtClean="0"/>
              <a:pPr>
                <a:spcBef>
                  <a:spcPct val="0"/>
                </a:spcBef>
                <a:buClrTx/>
                <a:buSzTx/>
                <a:buFontTx/>
                <a:buNone/>
              </a:pPr>
              <a:t>51</a:t>
            </a:fld>
            <a:endParaRPr lang="en-US" altLang="en-US" sz="1400" smtClean="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itle 1"/>
          <p:cNvSpPr>
            <a:spLocks noGrp="1"/>
          </p:cNvSpPr>
          <p:nvPr>
            <p:ph type="title"/>
          </p:nvPr>
        </p:nvSpPr>
        <p:spPr>
          <a:xfrm>
            <a:off x="228600" y="115888"/>
            <a:ext cx="8229600" cy="1371600"/>
          </a:xfrm>
        </p:spPr>
        <p:txBody>
          <a:bodyPr/>
          <a:lstStyle/>
          <a:p>
            <a:r>
              <a:rPr lang="en-US" altLang="en-US" smtClean="0"/>
              <a:t>Website for enrolling in classes</a:t>
            </a:r>
          </a:p>
        </p:txBody>
      </p:sp>
      <p:sp>
        <p:nvSpPr>
          <p:cNvPr id="88067" name="Content Placeholder 2"/>
          <p:cNvSpPr>
            <a:spLocks noGrp="1"/>
          </p:cNvSpPr>
          <p:nvPr>
            <p:ph idx="1"/>
          </p:nvPr>
        </p:nvSpPr>
        <p:spPr>
          <a:xfrm>
            <a:off x="457200" y="1487488"/>
            <a:ext cx="8305800" cy="4989512"/>
          </a:xfrm>
        </p:spPr>
        <p:txBody>
          <a:bodyPr/>
          <a:lstStyle/>
          <a:p>
            <a:pPr marL="0" indent="0">
              <a:buFont typeface="Wingdings" panose="05000000000000000000" pitchFamily="2" charset="2"/>
              <a:buNone/>
            </a:pPr>
            <a:r>
              <a:rPr lang="en-US" altLang="en-US" sz="2800" dirty="0" smtClean="0"/>
              <a:t>You may find links of the following website from</a:t>
            </a:r>
          </a:p>
          <a:p>
            <a:pPr marL="0" indent="0">
              <a:buFont typeface="Wingdings" panose="05000000000000000000" pitchFamily="2" charset="2"/>
              <a:buNone/>
            </a:pPr>
            <a:r>
              <a:rPr lang="en-US" altLang="en-US" sz="2400" dirty="0" smtClean="0"/>
              <a:t>    </a:t>
            </a:r>
            <a:r>
              <a:rPr lang="en-US" altLang="en-US" sz="2400" dirty="0" smtClean="0">
                <a:hlinkClick r:id="rId3"/>
              </a:rPr>
              <a:t>http://www.reg.uci.edu</a:t>
            </a:r>
            <a:endParaRPr lang="en-US" altLang="en-US" sz="2400" dirty="0" smtClean="0"/>
          </a:p>
          <a:p>
            <a:pPr marL="0" indent="0"/>
            <a:r>
              <a:rPr lang="en-US" altLang="en-US" dirty="0" smtClean="0"/>
              <a:t> </a:t>
            </a:r>
            <a:r>
              <a:rPr lang="en-US" altLang="en-US" sz="2800" dirty="0" smtClean="0"/>
              <a:t>Schedule of Classes </a:t>
            </a:r>
          </a:p>
          <a:p>
            <a:pPr marL="0" indent="0"/>
            <a:r>
              <a:rPr lang="en-US" altLang="en-US" dirty="0" smtClean="0"/>
              <a:t> </a:t>
            </a:r>
            <a:r>
              <a:rPr lang="en-US" altLang="en-US" sz="2800" dirty="0" smtClean="0"/>
              <a:t>WebReg</a:t>
            </a:r>
            <a:r>
              <a:rPr lang="en-US" altLang="en-US" dirty="0" smtClean="0"/>
              <a:t>  </a:t>
            </a:r>
            <a:r>
              <a:rPr lang="en-US" altLang="en-US" sz="2000" dirty="0" smtClean="0"/>
              <a:t>(register for classes)</a:t>
            </a:r>
          </a:p>
          <a:p>
            <a:pPr marL="0" indent="0"/>
            <a:r>
              <a:rPr lang="en-US" altLang="en-US" sz="2800" dirty="0" smtClean="0">
                <a:solidFill>
                  <a:schemeClr val="bg1"/>
                </a:solidFill>
              </a:rPr>
              <a:t> Student Access </a:t>
            </a:r>
            <a:r>
              <a:rPr lang="en-US" altLang="en-US" sz="2000" dirty="0" smtClean="0"/>
              <a:t>(You can view your unofficial transcripts, </a:t>
            </a:r>
          </a:p>
          <a:p>
            <a:pPr marL="0" indent="0">
              <a:buNone/>
            </a:pPr>
            <a:r>
              <a:rPr lang="en-US" altLang="en-US" sz="2000" dirty="0"/>
              <a:t> </a:t>
            </a:r>
            <a:r>
              <a:rPr lang="en-US" altLang="en-US" sz="2000" dirty="0" smtClean="0"/>
              <a:t>   </a:t>
            </a:r>
            <a:r>
              <a:rPr lang="en-US" altLang="en-US" sz="2000" dirty="0" err="1" smtClean="0"/>
              <a:t>DegreeWorks</a:t>
            </a:r>
            <a:r>
              <a:rPr lang="en-US" altLang="en-US" sz="2000" dirty="0" smtClean="0"/>
              <a:t>, course eligibilities, apply graduation, change of major</a:t>
            </a:r>
          </a:p>
          <a:p>
            <a:pPr marL="0" indent="0">
              <a:buNone/>
            </a:pPr>
            <a:r>
              <a:rPr lang="en-US" altLang="en-US" sz="2000" dirty="0"/>
              <a:t> </a:t>
            </a:r>
            <a:r>
              <a:rPr lang="en-US" altLang="en-US" sz="2000" dirty="0" smtClean="0"/>
              <a:t>   and enrollment exceptions)  </a:t>
            </a:r>
          </a:p>
          <a:p>
            <a:pPr marL="0" indent="0"/>
            <a:r>
              <a:rPr lang="en-US" altLang="en-US" sz="2400" dirty="0" smtClean="0"/>
              <a:t> </a:t>
            </a:r>
            <a:r>
              <a:rPr lang="en-US" altLang="en-US" sz="2800" dirty="0" err="1" smtClean="0"/>
              <a:t>Antplanner</a:t>
            </a:r>
            <a:endParaRPr lang="en-US" altLang="en-US" sz="2800" dirty="0" smtClean="0"/>
          </a:p>
          <a:p>
            <a:pPr marL="400050" lvl="1" indent="0"/>
            <a:r>
              <a:rPr lang="en-US" altLang="en-US" sz="2000" dirty="0" smtClean="0"/>
              <a:t>https://antplanner.appspot.com/</a:t>
            </a:r>
          </a:p>
          <a:p>
            <a:pPr marL="0" indent="0">
              <a:buFont typeface="Wingdings" panose="05000000000000000000" pitchFamily="2" charset="2"/>
              <a:buNone/>
            </a:pPr>
            <a:r>
              <a:rPr lang="en-US" altLang="en-US" sz="2800" dirty="0" smtClean="0">
                <a:solidFill>
                  <a:srgbClr val="FFFF00"/>
                </a:solidFill>
              </a:rPr>
              <a:t>Video Tutorial</a:t>
            </a:r>
          </a:p>
          <a:p>
            <a:pPr marL="0" indent="0">
              <a:buFont typeface="Wingdings" panose="05000000000000000000" pitchFamily="2" charset="2"/>
              <a:buNone/>
            </a:pPr>
            <a:r>
              <a:rPr lang="en-US" altLang="en-US" sz="2000" dirty="0" smtClean="0">
                <a:solidFill>
                  <a:srgbClr val="FFFF00"/>
                </a:solidFill>
              </a:rPr>
              <a:t>http://www.reg.uci.edu/registrar/soc/webreg.html</a:t>
            </a:r>
          </a:p>
        </p:txBody>
      </p:sp>
      <p:sp>
        <p:nvSpPr>
          <p:cNvPr id="88068" name="Slide Number Placeholder 3"/>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33A96314-5E03-44F4-8BD6-D6FBF74C72DC}" type="slidenum">
              <a:rPr lang="en-US" altLang="en-US" sz="1400" smtClean="0"/>
              <a:pPr>
                <a:spcBef>
                  <a:spcPct val="0"/>
                </a:spcBef>
                <a:buClrTx/>
                <a:buSzTx/>
                <a:buFontTx/>
                <a:buNone/>
              </a:pPr>
              <a:t>52</a:t>
            </a:fld>
            <a:endParaRPr lang="en-US" altLang="en-US" sz="1400" smtClean="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9525"/>
            <a:ext cx="8077200" cy="1066800"/>
          </a:xfrm>
        </p:spPr>
        <p:txBody>
          <a:bodyPr/>
          <a:lstStyle/>
          <a:p>
            <a:r>
              <a:rPr lang="en-US" dirty="0" smtClean="0"/>
              <a:t>Course Eligibilities</a:t>
            </a:r>
            <a:endParaRPr lang="en-US" dirty="0"/>
          </a:p>
        </p:txBody>
      </p:sp>
      <p:sp>
        <p:nvSpPr>
          <p:cNvPr id="3" name="Content Placeholder 2"/>
          <p:cNvSpPr>
            <a:spLocks noGrp="1"/>
          </p:cNvSpPr>
          <p:nvPr>
            <p:ph idx="1"/>
          </p:nvPr>
        </p:nvSpPr>
        <p:spPr>
          <a:xfrm>
            <a:off x="228600" y="1524000"/>
            <a:ext cx="8305800" cy="5654675"/>
          </a:xfrm>
        </p:spPr>
        <p:txBody>
          <a:bodyPr/>
          <a:lstStyle/>
          <a:p>
            <a:r>
              <a:rPr lang="en-US" sz="2800" dirty="0" smtClean="0"/>
              <a:t>Most classes have prerequisites.</a:t>
            </a:r>
          </a:p>
          <a:p>
            <a:r>
              <a:rPr lang="en-US" sz="2800" dirty="0" smtClean="0"/>
              <a:t>If you completed the prerequisites from colleges or universities other than UCI, you will need the prerequisite clearance to enroll.</a:t>
            </a:r>
          </a:p>
          <a:p>
            <a:r>
              <a:rPr lang="en-US" sz="2800" dirty="0" smtClean="0"/>
              <a:t>For fall 2017, all your classes are cleared for enrollment.</a:t>
            </a:r>
          </a:p>
          <a:p>
            <a:r>
              <a:rPr lang="en-US" sz="2800" dirty="0" smtClean="0"/>
              <a:t>You may need to petition for prerequisite clearance to enroll after fall 2017.</a:t>
            </a:r>
          </a:p>
          <a:p>
            <a:r>
              <a:rPr lang="en-US" sz="2800" dirty="0" smtClean="0">
                <a:solidFill>
                  <a:srgbClr val="FFFF00"/>
                </a:solidFill>
              </a:rPr>
              <a:t>Check the Course Eligibilities at Student Access before petition.</a:t>
            </a:r>
          </a:p>
          <a:p>
            <a:endParaRPr lang="en-US" sz="2800" dirty="0"/>
          </a:p>
        </p:txBody>
      </p:sp>
      <p:sp>
        <p:nvSpPr>
          <p:cNvPr id="4" name="Slide Number Placeholder 3"/>
          <p:cNvSpPr>
            <a:spLocks noGrp="1"/>
          </p:cNvSpPr>
          <p:nvPr>
            <p:ph type="sldNum" sz="quarter" idx="12"/>
          </p:nvPr>
        </p:nvSpPr>
        <p:spPr/>
        <p:txBody>
          <a:bodyPr/>
          <a:lstStyle/>
          <a:p>
            <a:pPr>
              <a:defRPr/>
            </a:pPr>
            <a:fld id="{FE3B5851-62ED-46B7-8210-B92198A377CF}" type="slidenum">
              <a:rPr lang="en-US" smtClean="0"/>
              <a:pPr>
                <a:defRPr/>
              </a:pPr>
              <a:t>53</a:t>
            </a:fld>
            <a:endParaRPr lang="en-US"/>
          </a:p>
        </p:txBody>
      </p:sp>
    </p:spTree>
    <p:extLst>
      <p:ext uri="{BB962C8B-B14F-4D97-AF65-F5344CB8AC3E}">
        <p14:creationId xmlns:p14="http://schemas.microsoft.com/office/powerpoint/2010/main" val="46202823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697" y="152400"/>
            <a:ext cx="8229600" cy="1371600"/>
          </a:xfrm>
        </p:spPr>
        <p:txBody>
          <a:bodyPr/>
          <a:lstStyle/>
          <a:p>
            <a:r>
              <a:rPr lang="en-US" dirty="0" smtClean="0">
                <a:sym typeface="Wingdings" panose="05000000000000000000" pitchFamily="2" charset="2"/>
              </a:rPr>
              <a:t>Student </a:t>
            </a:r>
            <a:r>
              <a:rPr lang="en-US" dirty="0" err="1" smtClean="0">
                <a:sym typeface="Wingdings" panose="05000000000000000000" pitchFamily="2" charset="2"/>
              </a:rPr>
              <a:t>AccessStudent</a:t>
            </a:r>
            <a:r>
              <a:rPr lang="en-US" dirty="0" smtClean="0">
                <a:sym typeface="Wingdings" panose="05000000000000000000" pitchFamily="2" charset="2"/>
              </a:rPr>
              <a:t> Profile Enrollment</a:t>
            </a:r>
            <a:endParaRPr lang="en-US" dirty="0"/>
          </a:p>
        </p:txBody>
      </p:sp>
      <p:pic>
        <p:nvPicPr>
          <p:cNvPr id="5" name="Content Placeholder 4"/>
          <p:cNvPicPr>
            <a:picLocks noGrp="1" noChangeAspect="1"/>
          </p:cNvPicPr>
          <p:nvPr>
            <p:ph idx="1"/>
          </p:nvPr>
        </p:nvPicPr>
        <p:blipFill>
          <a:blip r:embed="rId2"/>
          <a:stretch>
            <a:fillRect/>
          </a:stretch>
        </p:blipFill>
        <p:spPr>
          <a:xfrm>
            <a:off x="0" y="1502237"/>
            <a:ext cx="9106994" cy="5355763"/>
          </a:xfrm>
          <a:prstGeom prst="rect">
            <a:avLst/>
          </a:prstGeom>
        </p:spPr>
      </p:pic>
      <p:sp>
        <p:nvSpPr>
          <p:cNvPr id="4" name="Slide Number Placeholder 3"/>
          <p:cNvSpPr>
            <a:spLocks noGrp="1"/>
          </p:cNvSpPr>
          <p:nvPr>
            <p:ph type="sldNum" sz="quarter" idx="12"/>
          </p:nvPr>
        </p:nvSpPr>
        <p:spPr/>
        <p:txBody>
          <a:bodyPr/>
          <a:lstStyle/>
          <a:p>
            <a:pPr>
              <a:defRPr/>
            </a:pPr>
            <a:fld id="{FE3B5851-62ED-46B7-8210-B92198A377CF}" type="slidenum">
              <a:rPr lang="en-US" smtClean="0"/>
              <a:pPr>
                <a:defRPr/>
              </a:pPr>
              <a:t>54</a:t>
            </a:fld>
            <a:endParaRPr lang="en-US"/>
          </a:p>
        </p:txBody>
      </p:sp>
    </p:spTree>
    <p:extLst>
      <p:ext uri="{BB962C8B-B14F-4D97-AF65-F5344CB8AC3E}">
        <p14:creationId xmlns:p14="http://schemas.microsoft.com/office/powerpoint/2010/main" val="111441982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to petition </a:t>
            </a:r>
            <a:endParaRPr lang="en-US" dirty="0"/>
          </a:p>
        </p:txBody>
      </p:sp>
      <p:sp>
        <p:nvSpPr>
          <p:cNvPr id="3" name="Content Placeholder 2"/>
          <p:cNvSpPr>
            <a:spLocks noGrp="1"/>
          </p:cNvSpPr>
          <p:nvPr>
            <p:ph idx="1"/>
          </p:nvPr>
        </p:nvSpPr>
        <p:spPr>
          <a:xfrm>
            <a:off x="533400" y="1979612"/>
            <a:ext cx="8229600" cy="4114800"/>
          </a:xfrm>
        </p:spPr>
        <p:txBody>
          <a:bodyPr/>
          <a:lstStyle/>
          <a:p>
            <a:r>
              <a:rPr lang="en-US" sz="4000" dirty="0" smtClean="0"/>
              <a:t>Go to </a:t>
            </a:r>
            <a:r>
              <a:rPr lang="en-US" sz="4000" dirty="0" smtClean="0">
                <a:hlinkClick r:id="rId2"/>
              </a:rPr>
              <a:t>http://undergraduate.eng.uci.edu</a:t>
            </a:r>
            <a:endParaRPr lang="en-US" sz="4000" dirty="0" smtClean="0"/>
          </a:p>
          <a:p>
            <a:r>
              <a:rPr lang="en-US" sz="4000" dirty="0" smtClean="0"/>
              <a:t>Click ‘FORMS’</a:t>
            </a:r>
          </a:p>
          <a:p>
            <a:r>
              <a:rPr lang="en-US" sz="4000" dirty="0">
                <a:hlinkClick r:id="rId3"/>
              </a:rPr>
              <a:t>Course Authorization</a:t>
            </a:r>
            <a:r>
              <a:rPr lang="en-US" sz="4000" i="1" dirty="0"/>
              <a:t> Submit </a:t>
            </a:r>
            <a:r>
              <a:rPr lang="en-US" sz="4000" i="1" dirty="0" smtClean="0"/>
              <a:t>Online</a:t>
            </a:r>
          </a:p>
          <a:p>
            <a:pPr marL="0" indent="0">
              <a:buNone/>
            </a:pPr>
            <a:endParaRPr lang="en-US" sz="4000" dirty="0" smtClean="0"/>
          </a:p>
          <a:p>
            <a:pPr marL="0" indent="0">
              <a:buNone/>
            </a:pPr>
            <a:endParaRPr lang="en-US" dirty="0"/>
          </a:p>
        </p:txBody>
      </p:sp>
      <p:sp>
        <p:nvSpPr>
          <p:cNvPr id="4" name="Slide Number Placeholder 3"/>
          <p:cNvSpPr>
            <a:spLocks noGrp="1"/>
          </p:cNvSpPr>
          <p:nvPr>
            <p:ph type="sldNum" sz="quarter" idx="12"/>
          </p:nvPr>
        </p:nvSpPr>
        <p:spPr/>
        <p:txBody>
          <a:bodyPr/>
          <a:lstStyle/>
          <a:p>
            <a:pPr>
              <a:defRPr/>
            </a:pPr>
            <a:fld id="{FE3B5851-62ED-46B7-8210-B92198A377CF}" type="slidenum">
              <a:rPr lang="en-US" smtClean="0"/>
              <a:pPr>
                <a:defRPr/>
              </a:pPr>
              <a:t>55</a:t>
            </a:fld>
            <a:endParaRPr lang="en-US"/>
          </a:p>
        </p:txBody>
      </p:sp>
    </p:spTree>
    <p:extLst>
      <p:ext uri="{BB962C8B-B14F-4D97-AF65-F5344CB8AC3E}">
        <p14:creationId xmlns:p14="http://schemas.microsoft.com/office/powerpoint/2010/main" val="51943514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itle 1"/>
          <p:cNvSpPr>
            <a:spLocks noGrp="1"/>
          </p:cNvSpPr>
          <p:nvPr>
            <p:ph type="title"/>
          </p:nvPr>
        </p:nvSpPr>
        <p:spPr/>
        <p:txBody>
          <a:bodyPr/>
          <a:lstStyle/>
          <a:p>
            <a:r>
              <a:rPr lang="en-US" altLang="en-US" smtClean="0"/>
              <a:t>Admission Condition</a:t>
            </a:r>
          </a:p>
        </p:txBody>
      </p:sp>
      <p:sp>
        <p:nvSpPr>
          <p:cNvPr id="90115" name="Content Placeholder 2"/>
          <p:cNvSpPr>
            <a:spLocks noGrp="1"/>
          </p:cNvSpPr>
          <p:nvPr>
            <p:ph idx="1"/>
          </p:nvPr>
        </p:nvSpPr>
        <p:spPr/>
        <p:txBody>
          <a:bodyPr/>
          <a:lstStyle/>
          <a:p>
            <a:r>
              <a:rPr lang="en-US" altLang="en-US" smtClean="0"/>
              <a:t>If you have admission conditions and did not meet your conditions, your admission may be revoked.</a:t>
            </a:r>
          </a:p>
          <a:p>
            <a:endParaRPr lang="en-US" altLang="en-US" smtClean="0"/>
          </a:p>
          <a:p>
            <a:r>
              <a:rPr lang="en-US" altLang="en-US" smtClean="0"/>
              <a:t>Please contact your </a:t>
            </a:r>
            <a:r>
              <a:rPr lang="en-US" altLang="en-US" smtClean="0">
                <a:solidFill>
                  <a:srgbClr val="FFFF00"/>
                </a:solidFill>
              </a:rPr>
              <a:t>admission counselor</a:t>
            </a:r>
            <a:r>
              <a:rPr lang="en-US" altLang="en-US" b="1" smtClean="0">
                <a:solidFill>
                  <a:srgbClr val="FFFF00"/>
                </a:solidFill>
              </a:rPr>
              <a:t> </a:t>
            </a:r>
            <a:r>
              <a:rPr lang="en-US" altLang="en-US" smtClean="0"/>
              <a:t>regarding your admission status as soon as possible. </a:t>
            </a:r>
          </a:p>
        </p:txBody>
      </p:sp>
      <p:sp>
        <p:nvSpPr>
          <p:cNvPr id="90116" name="Slide Number Placeholder 3"/>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A00384B6-4B04-4805-9AE6-F134E5358349}" type="slidenum">
              <a:rPr lang="en-US" altLang="en-US" sz="1400" smtClean="0"/>
              <a:pPr>
                <a:spcBef>
                  <a:spcPct val="0"/>
                </a:spcBef>
                <a:buClrTx/>
                <a:buSzTx/>
                <a:buFontTx/>
                <a:buNone/>
              </a:pPr>
              <a:t>56</a:t>
            </a:fld>
            <a:endParaRPr lang="en-US" altLang="en-US" sz="1400" smtClean="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itle 1"/>
          <p:cNvSpPr>
            <a:spLocks noGrp="1"/>
          </p:cNvSpPr>
          <p:nvPr>
            <p:ph type="title"/>
          </p:nvPr>
        </p:nvSpPr>
        <p:spPr>
          <a:xfrm>
            <a:off x="454025" y="-90488"/>
            <a:ext cx="8229600" cy="1371601"/>
          </a:xfrm>
        </p:spPr>
        <p:txBody>
          <a:bodyPr/>
          <a:lstStyle/>
          <a:p>
            <a:r>
              <a:rPr lang="en-US" altLang="en-US" smtClean="0"/>
              <a:t>Software &amp; Laptop</a:t>
            </a:r>
          </a:p>
        </p:txBody>
      </p:sp>
      <p:sp>
        <p:nvSpPr>
          <p:cNvPr id="3" name="Content Placeholder 2"/>
          <p:cNvSpPr>
            <a:spLocks noGrp="1"/>
          </p:cNvSpPr>
          <p:nvPr>
            <p:ph idx="1"/>
          </p:nvPr>
        </p:nvSpPr>
        <p:spPr>
          <a:xfrm>
            <a:off x="434975" y="1143000"/>
            <a:ext cx="8248650" cy="5102225"/>
          </a:xfrm>
        </p:spPr>
        <p:txBody>
          <a:bodyPr/>
          <a:lstStyle/>
          <a:p>
            <a:pPr>
              <a:spcBef>
                <a:spcPct val="0"/>
              </a:spcBef>
              <a:buClrTx/>
              <a:buSzTx/>
              <a:buFont typeface="Wingdings" panose="05000000000000000000" pitchFamily="2" charset="2"/>
              <a:buChar char="§"/>
              <a:defRPr/>
            </a:pPr>
            <a:r>
              <a:rPr lang="en-US" altLang="en-US" sz="2800" dirty="0">
                <a:ea typeface="ＭＳ Ｐゴシック" panose="020B0600070205080204" pitchFamily="34" charset="-128"/>
              </a:rPr>
              <a:t>HSSOE website for software &amp; laptop information:</a:t>
            </a:r>
          </a:p>
          <a:p>
            <a:pPr marL="0" indent="0">
              <a:spcBef>
                <a:spcPct val="0"/>
              </a:spcBef>
              <a:buClrTx/>
              <a:buSzTx/>
              <a:buFontTx/>
              <a:buNone/>
              <a:defRPr/>
            </a:pPr>
            <a:r>
              <a:rPr lang="en-US" altLang="en-US" sz="2800" dirty="0">
                <a:ea typeface="ＭＳ Ｐゴシック" panose="020B0600070205080204" pitchFamily="34" charset="-128"/>
                <a:hlinkClick r:id="rId2"/>
              </a:rPr>
              <a:t>http://laptops.eng.uci.edu/</a:t>
            </a:r>
            <a:endParaRPr lang="en-US" altLang="en-US" sz="2800" dirty="0">
              <a:ea typeface="ＭＳ Ｐゴシック" panose="020B0600070205080204" pitchFamily="34" charset="-128"/>
            </a:endParaRPr>
          </a:p>
          <a:p>
            <a:pPr marL="0" indent="0">
              <a:spcBef>
                <a:spcPct val="0"/>
              </a:spcBef>
              <a:buClrTx/>
              <a:buSzTx/>
              <a:buFontTx/>
              <a:buNone/>
              <a:defRPr/>
            </a:pPr>
            <a:r>
              <a:rPr lang="en-US" altLang="en-US" sz="2800" dirty="0">
                <a:ea typeface="ＭＳ Ｐゴシック" panose="020B0600070205080204" pitchFamily="34" charset="-128"/>
              </a:rPr>
              <a:t> </a:t>
            </a:r>
          </a:p>
          <a:p>
            <a:pPr>
              <a:spcBef>
                <a:spcPct val="0"/>
              </a:spcBef>
              <a:buClrTx/>
              <a:buSzTx/>
              <a:buFont typeface="Wingdings" panose="05000000000000000000" pitchFamily="2" charset="2"/>
              <a:buChar char="§"/>
              <a:defRPr/>
            </a:pPr>
            <a:r>
              <a:rPr lang="en-US" altLang="en-US" sz="2800" dirty="0">
                <a:ea typeface="ＭＳ Ｐゴシック" panose="020B0600070205080204" pitchFamily="34" charset="-128"/>
              </a:rPr>
              <a:t>View the </a:t>
            </a:r>
            <a:r>
              <a:rPr lang="en-US" altLang="en-US" sz="2800" dirty="0" smtClean="0">
                <a:ea typeface="ＭＳ Ｐゴシック" panose="020B0600070205080204" pitchFamily="34" charset="-128"/>
              </a:rPr>
              <a:t>“Laptops - Start </a:t>
            </a:r>
            <a:r>
              <a:rPr lang="en-US" altLang="en-US" sz="2800" dirty="0">
                <a:ea typeface="ＭＳ Ｐゴシック" panose="020B0600070205080204" pitchFamily="34" charset="-128"/>
              </a:rPr>
              <a:t>Here” checklist:</a:t>
            </a:r>
          </a:p>
          <a:p>
            <a:pPr marL="0" indent="0">
              <a:spcBef>
                <a:spcPct val="0"/>
              </a:spcBef>
              <a:buClrTx/>
              <a:buSzTx/>
              <a:buFont typeface="Wingdings" panose="05000000000000000000" pitchFamily="2" charset="2"/>
              <a:buNone/>
              <a:defRPr/>
            </a:pPr>
            <a:r>
              <a:rPr lang="en-US" altLang="en-US" sz="2800" dirty="0">
                <a:ea typeface="ＭＳ Ｐゴシック" panose="020B0600070205080204" pitchFamily="34" charset="-128"/>
                <a:hlinkClick r:id="rId3"/>
              </a:rPr>
              <a:t>http://</a:t>
            </a:r>
            <a:r>
              <a:rPr lang="en-US" altLang="en-US" sz="2800" dirty="0" smtClean="0">
                <a:ea typeface="ＭＳ Ｐゴシック" panose="020B0600070205080204" pitchFamily="34" charset="-128"/>
                <a:hlinkClick r:id="rId3"/>
              </a:rPr>
              <a:t>laptops.eng.uci.edu/instructional-computing/laptop-start-here</a:t>
            </a:r>
            <a:endParaRPr lang="en-US" altLang="en-US" sz="2800" dirty="0">
              <a:ea typeface="ＭＳ Ｐゴシック" panose="020B0600070205080204" pitchFamily="34" charset="-128"/>
            </a:endParaRPr>
          </a:p>
          <a:p>
            <a:pPr>
              <a:spcBef>
                <a:spcPct val="0"/>
              </a:spcBef>
              <a:buClrTx/>
              <a:buSzTx/>
              <a:buFont typeface="Wingdings" panose="05000000000000000000" pitchFamily="2" charset="2"/>
              <a:buChar char="§"/>
              <a:defRPr/>
            </a:pPr>
            <a:endParaRPr lang="en-US" altLang="en-US" sz="2800" dirty="0">
              <a:ea typeface="ＭＳ Ｐゴシック" panose="020B0600070205080204" pitchFamily="34" charset="-128"/>
            </a:endParaRPr>
          </a:p>
          <a:p>
            <a:pPr>
              <a:spcBef>
                <a:spcPct val="0"/>
              </a:spcBef>
              <a:buClrTx/>
              <a:buSzTx/>
              <a:buFont typeface="Wingdings" panose="05000000000000000000" pitchFamily="2" charset="2"/>
              <a:buChar char="§"/>
              <a:defRPr/>
            </a:pPr>
            <a:r>
              <a:rPr lang="en-US" altLang="en-US" sz="2800" dirty="0">
                <a:ea typeface="ＭＳ Ｐゴシック" panose="020B0600070205080204" pitchFamily="34" charset="-128"/>
              </a:rPr>
              <a:t>If you have further questions, please contact </a:t>
            </a:r>
            <a:r>
              <a:rPr lang="en-US" altLang="en-US" sz="2800" dirty="0" smtClean="0">
                <a:ea typeface="ＭＳ Ｐゴシック" panose="020B0600070205080204" pitchFamily="34" charset="-128"/>
              </a:rPr>
              <a:t>lab manager, Lisa Preble.</a:t>
            </a:r>
            <a:endParaRPr lang="en-US" altLang="en-US" sz="2800" dirty="0">
              <a:ea typeface="ＭＳ Ｐゴシック" panose="020B0600070205080204" pitchFamily="34" charset="-128"/>
            </a:endParaRPr>
          </a:p>
          <a:p>
            <a:pPr marL="0" indent="0">
              <a:spcBef>
                <a:spcPct val="0"/>
              </a:spcBef>
              <a:buClrTx/>
              <a:buSzTx/>
              <a:buFont typeface="Wingdings" panose="05000000000000000000" pitchFamily="2" charset="2"/>
              <a:buNone/>
              <a:defRPr/>
            </a:pPr>
            <a:r>
              <a:rPr lang="en-US" altLang="en-US" sz="2800" dirty="0" smtClean="0">
                <a:ea typeface="ＭＳ Ｐゴシック" panose="020B0600070205080204" pitchFamily="34" charset="-128"/>
                <a:hlinkClick r:id="rId4"/>
              </a:rPr>
              <a:t>http</a:t>
            </a:r>
            <a:r>
              <a:rPr lang="en-US" altLang="en-US" sz="2800" dirty="0">
                <a:ea typeface="ＭＳ Ｐゴシック" panose="020B0600070205080204" pitchFamily="34" charset="-128"/>
                <a:hlinkClick r:id="rId4"/>
              </a:rPr>
              <a:t>://laptops.eng.uci.edu/contact</a:t>
            </a:r>
            <a:endParaRPr lang="en-US" altLang="en-US" sz="2800" dirty="0">
              <a:ea typeface="ＭＳ Ｐゴシック" panose="020B0600070205080204" pitchFamily="34" charset="-128"/>
            </a:endParaRPr>
          </a:p>
          <a:p>
            <a:pPr>
              <a:defRPr/>
            </a:pPr>
            <a:endParaRPr lang="en-US" dirty="0"/>
          </a:p>
        </p:txBody>
      </p:sp>
      <p:sp>
        <p:nvSpPr>
          <p:cNvPr id="91140" name="Slide Number Placeholder 3"/>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7094D521-CF1F-4EF4-A392-53B0C4D3E7BB}" type="slidenum">
              <a:rPr lang="en-US" altLang="en-US" sz="1400" smtClean="0"/>
              <a:pPr>
                <a:spcBef>
                  <a:spcPct val="0"/>
                </a:spcBef>
                <a:buClrTx/>
                <a:buSzTx/>
                <a:buFontTx/>
                <a:buNone/>
              </a:pPr>
              <a:t>57</a:t>
            </a:fld>
            <a:endParaRPr lang="en-US" altLang="en-US" sz="1400" smtClean="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Text Box 2"/>
          <p:cNvSpPr txBox="1">
            <a:spLocks noChangeArrowheads="1"/>
          </p:cNvSpPr>
          <p:nvPr/>
        </p:nvSpPr>
        <p:spPr bwMode="auto">
          <a:xfrm>
            <a:off x="-144463" y="5181600"/>
            <a:ext cx="9372601" cy="1708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lgn="ctr">
              <a:spcBef>
                <a:spcPct val="50000"/>
              </a:spcBef>
              <a:buClrTx/>
              <a:buSzTx/>
              <a:buFontTx/>
              <a:buNone/>
            </a:pPr>
            <a:r>
              <a:rPr lang="en-US" altLang="en-US" sz="3000">
                <a:solidFill>
                  <a:schemeClr val="tx2"/>
                </a:solidFill>
                <a:ea typeface="Osaka" charset="-128"/>
              </a:rPr>
              <a:t>Welcome to UCI and the Samueli School of Engineering!</a:t>
            </a:r>
            <a:endParaRPr lang="en-US" altLang="en-US" sz="3000">
              <a:solidFill>
                <a:schemeClr val="bg1"/>
              </a:solidFill>
              <a:ea typeface="Osaka" charset="-128"/>
            </a:endParaRPr>
          </a:p>
          <a:p>
            <a:pPr algn="ctr">
              <a:spcBef>
                <a:spcPct val="50000"/>
              </a:spcBef>
              <a:buClrTx/>
              <a:buSzTx/>
              <a:buFontTx/>
              <a:buNone/>
            </a:pPr>
            <a:r>
              <a:rPr lang="en-US" altLang="en-US" sz="3000">
                <a:solidFill>
                  <a:schemeClr val="tx2"/>
                </a:solidFill>
                <a:ea typeface="Osaka" charset="-128"/>
              </a:rPr>
              <a:t>See you in fall quarter!</a:t>
            </a:r>
          </a:p>
        </p:txBody>
      </p:sp>
      <p:sp>
        <p:nvSpPr>
          <p:cNvPr id="92163" name="Slide Number Placeholder 1"/>
          <p:cNvSpPr>
            <a:spLocks noGrp="1"/>
          </p:cNvSpPr>
          <p:nvPr>
            <p:ph type="sldNum" sz="quarter" idx="12"/>
          </p:nvPr>
        </p:nvSpPr>
        <p:spPr>
          <a:noFill/>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fld id="{6DAA7C07-801B-442C-B01A-AA731AECBD90}" type="slidenum">
              <a:rPr lang="en-US" altLang="en-US" sz="1400" smtClean="0"/>
              <a:pPr>
                <a:spcBef>
                  <a:spcPct val="0"/>
                </a:spcBef>
                <a:buClrTx/>
                <a:buSzTx/>
                <a:buFontTx/>
                <a:buNone/>
              </a:pPr>
              <a:t>58</a:t>
            </a:fld>
            <a:endParaRPr lang="en-US" altLang="en-US" sz="1400" smtClean="0"/>
          </a:p>
        </p:txBody>
      </p:sp>
      <p:pic>
        <p:nvPicPr>
          <p:cNvPr id="92164" name="Picture 2" descr="https://scontent.xx.fbcdn.net/v/t1.0-9/13393942_1368141093214215_6769757649400811217_n.jpg?oh=01ae21bd374b59abd58c4cde69b99856&amp;oe=57CD9C8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75" y="1588"/>
            <a:ext cx="9090025" cy="5018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extured">
  <a:themeElements>
    <a:clrScheme name="">
      <a:dk1>
        <a:srgbClr val="003366"/>
      </a:dk1>
      <a:lt1>
        <a:srgbClr val="FFFFFF"/>
      </a:lt1>
      <a:dk2>
        <a:srgbClr val="F8FFFC"/>
      </a:dk2>
      <a:lt2>
        <a:srgbClr val="E5FFFF"/>
      </a:lt2>
      <a:accent1>
        <a:srgbClr val="009999"/>
      </a:accent1>
      <a:accent2>
        <a:srgbClr val="336699"/>
      </a:accent2>
      <a:accent3>
        <a:srgbClr val="FBFFFD"/>
      </a:accent3>
      <a:accent4>
        <a:srgbClr val="DADADA"/>
      </a:accent4>
      <a:accent5>
        <a:srgbClr val="AACACA"/>
      </a:accent5>
      <a:accent6>
        <a:srgbClr val="2D5C8A"/>
      </a:accent6>
      <a:hlink>
        <a:srgbClr val="00CCFF"/>
      </a:hlink>
      <a:folHlink>
        <a:srgbClr val="FFCC00"/>
      </a:folHlink>
    </a:clrScheme>
    <a:fontScheme name="Textured">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Arial" charset="0"/>
            <a:ea typeface="ＭＳ Ｐゴシック" pitchFamily="34"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Arial" charset="0"/>
            <a:ea typeface="ＭＳ Ｐゴシック" pitchFamily="34" charset="-128"/>
          </a:defRPr>
        </a:defPPr>
      </a:lstStyle>
    </a:lnDef>
  </a:objectDefaults>
  <a:extraClrSchemeLst>
    <a:extraClrScheme>
      <a:clrScheme name="Textured 1">
        <a:dk1>
          <a:srgbClr val="003366"/>
        </a:dk1>
        <a:lt1>
          <a:srgbClr val="FFFFFF"/>
        </a:lt1>
        <a:dk2>
          <a:srgbClr val="2B5481"/>
        </a:dk2>
        <a:lt2>
          <a:srgbClr val="E5FFFF"/>
        </a:lt2>
        <a:accent1>
          <a:srgbClr val="009999"/>
        </a:accent1>
        <a:accent2>
          <a:srgbClr val="336699"/>
        </a:accent2>
        <a:accent3>
          <a:srgbClr val="ACB3C1"/>
        </a:accent3>
        <a:accent4>
          <a:srgbClr val="DADADA"/>
        </a:accent4>
        <a:accent5>
          <a:srgbClr val="AACACA"/>
        </a:accent5>
        <a:accent6>
          <a:srgbClr val="2D5C8A"/>
        </a:accent6>
        <a:hlink>
          <a:srgbClr val="00CCFF"/>
        </a:hlink>
        <a:folHlink>
          <a:srgbClr val="FFCC00"/>
        </a:folHlink>
      </a:clrScheme>
      <a:clrMap bg1="dk2" tx1="lt1" bg2="dk1" tx2="lt2" accent1="accent1" accent2="accent2" accent3="accent3" accent4="accent4" accent5="accent5" accent6="accent6" hlink="hlink" folHlink="folHlink"/>
    </a:extraClrScheme>
    <a:extraClrScheme>
      <a:clrScheme name="Textured 2">
        <a:dk1>
          <a:srgbClr val="003300"/>
        </a:dk1>
        <a:lt1>
          <a:srgbClr val="FFFFFF"/>
        </a:lt1>
        <a:dk2>
          <a:srgbClr val="2B5481"/>
        </a:dk2>
        <a:lt2>
          <a:srgbClr val="CCFF99"/>
        </a:lt2>
        <a:accent1>
          <a:srgbClr val="33CC33"/>
        </a:accent1>
        <a:accent2>
          <a:srgbClr val="46562A"/>
        </a:accent2>
        <a:accent3>
          <a:srgbClr val="ACB3C1"/>
        </a:accent3>
        <a:accent4>
          <a:srgbClr val="DADADA"/>
        </a:accent4>
        <a:accent5>
          <a:srgbClr val="ADE2AD"/>
        </a:accent5>
        <a:accent6>
          <a:srgbClr val="3F4D25"/>
        </a:accent6>
        <a:hlink>
          <a:srgbClr val="009999"/>
        </a:hlink>
        <a:folHlink>
          <a:srgbClr val="CCCC00"/>
        </a:folHlink>
      </a:clrScheme>
      <a:clrMap bg1="dk2" tx1="lt1" bg2="dk1" tx2="lt2" accent1="accent1" accent2="accent2" accent3="accent3" accent4="accent4" accent5="accent5" accent6="accent6" hlink="hlink" folHlink="folHlink"/>
    </a:extraClrScheme>
    <a:extraClrScheme>
      <a:clrScheme name="Textured 3">
        <a:dk1>
          <a:srgbClr val="4E4E74"/>
        </a:dk1>
        <a:lt1>
          <a:srgbClr val="FFFFFF"/>
        </a:lt1>
        <a:dk2>
          <a:srgbClr val="2B5481"/>
        </a:dk2>
        <a:lt2>
          <a:srgbClr val="FFFFCC"/>
        </a:lt2>
        <a:accent1>
          <a:srgbClr val="5E5884"/>
        </a:accent1>
        <a:accent2>
          <a:srgbClr val="8AB29D"/>
        </a:accent2>
        <a:accent3>
          <a:srgbClr val="ACB3C1"/>
        </a:accent3>
        <a:accent4>
          <a:srgbClr val="DADADA"/>
        </a:accent4>
        <a:accent5>
          <a:srgbClr val="B6B4C2"/>
        </a:accent5>
        <a:accent6>
          <a:srgbClr val="7DA18E"/>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Textured 4">
        <a:dk1>
          <a:srgbClr val="080808"/>
        </a:dk1>
        <a:lt1>
          <a:srgbClr val="FFFFFF"/>
        </a:lt1>
        <a:dk2>
          <a:srgbClr val="2B5481"/>
        </a:dk2>
        <a:lt2>
          <a:srgbClr val="FFFFFF"/>
        </a:lt2>
        <a:accent1>
          <a:srgbClr val="666699"/>
        </a:accent1>
        <a:accent2>
          <a:srgbClr val="3366CC"/>
        </a:accent2>
        <a:accent3>
          <a:srgbClr val="ACB3C1"/>
        </a:accent3>
        <a:accent4>
          <a:srgbClr val="DADADA"/>
        </a:accent4>
        <a:accent5>
          <a:srgbClr val="B8B8CA"/>
        </a:accent5>
        <a:accent6>
          <a:srgbClr val="2D5CB9"/>
        </a:accent6>
        <a:hlink>
          <a:srgbClr val="00CCFF"/>
        </a:hlink>
        <a:folHlink>
          <a:srgbClr val="CCCCFF"/>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Organic</Template>
  <TotalTime>11816</TotalTime>
  <Words>3001</Words>
  <Application>Microsoft Office PowerPoint</Application>
  <PresentationFormat>On-screen Show (4:3)</PresentationFormat>
  <Paragraphs>603</Paragraphs>
  <Slides>58</Slides>
  <Notes>35</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58</vt:i4>
      </vt:variant>
    </vt:vector>
  </HeadingPairs>
  <TitlesOfParts>
    <vt:vector size="68" baseType="lpstr">
      <vt:lpstr>Batang</vt:lpstr>
      <vt:lpstr>ＭＳ Ｐゴシック</vt:lpstr>
      <vt:lpstr>Adobe Caslon Pro Bold</vt:lpstr>
      <vt:lpstr>Arial</vt:lpstr>
      <vt:lpstr>Arial Unicode MS</vt:lpstr>
      <vt:lpstr>Elephant</vt:lpstr>
      <vt:lpstr>Osaka</vt:lpstr>
      <vt:lpstr>Wingdings</vt:lpstr>
      <vt:lpstr>Textured</vt:lpstr>
      <vt:lpstr>Chart</vt:lpstr>
      <vt:lpstr> </vt:lpstr>
      <vt:lpstr>Engineering Orientation Topics</vt:lpstr>
      <vt:lpstr>UCI Academic Structure</vt:lpstr>
      <vt:lpstr>Important Offices &amp; Departments</vt:lpstr>
      <vt:lpstr>PowerPoint Presentation</vt:lpstr>
      <vt:lpstr>Health Insurance</vt:lpstr>
      <vt:lpstr>Paying tuition and fees</vt:lpstr>
      <vt:lpstr>VETERAN SERVICES</vt:lpstr>
      <vt:lpstr>You should have already…</vt:lpstr>
      <vt:lpstr>Welcome Week</vt:lpstr>
      <vt:lpstr>Instruction begins</vt:lpstr>
      <vt:lpstr>Registering For Classes in fall 2017</vt:lpstr>
      <vt:lpstr>Enrollment in WebReg</vt:lpstr>
      <vt:lpstr>Enrollment after Fall quarter  </vt:lpstr>
      <vt:lpstr>Enrollment Tips</vt:lpstr>
      <vt:lpstr>Enrollment Tips (cont’d)</vt:lpstr>
      <vt:lpstr>Academic Requirements</vt:lpstr>
      <vt:lpstr>B.S. DEGREE</vt:lpstr>
      <vt:lpstr>University of California Requirements</vt:lpstr>
      <vt:lpstr>IGETC</vt:lpstr>
      <vt:lpstr>PowerPoint Presentation</vt:lpstr>
      <vt:lpstr>HSSoE Majors</vt:lpstr>
      <vt:lpstr>PowerPoint Presentation</vt:lpstr>
      <vt:lpstr> Get involved</vt:lpstr>
      <vt:lpstr>Examples of Research Areas</vt:lpstr>
      <vt:lpstr>How to enroll in research</vt:lpstr>
      <vt:lpstr>    Career Center</vt:lpstr>
      <vt:lpstr> Engineers Week </vt:lpstr>
      <vt:lpstr>E-Week Career Fair &amp; Activities</vt:lpstr>
      <vt:lpstr> </vt:lpstr>
      <vt:lpstr>Catalogue Rights</vt:lpstr>
      <vt:lpstr>University of California Policy Confidentiality</vt:lpstr>
      <vt:lpstr>Confidentiality continued…</vt:lpstr>
      <vt:lpstr>Add/Drop/Change Deadlines for Engineering courses</vt:lpstr>
      <vt:lpstr>Grades</vt:lpstr>
      <vt:lpstr>Repeating Classes</vt:lpstr>
      <vt:lpstr>More about Repeats</vt:lpstr>
      <vt:lpstr>Academic Standards</vt:lpstr>
      <vt:lpstr>Not making Normal Progress</vt:lpstr>
      <vt:lpstr>Academic Probation (AP)</vt:lpstr>
      <vt:lpstr>Academic Honesty</vt:lpstr>
      <vt:lpstr>Strategies For Success</vt:lpstr>
      <vt:lpstr>Academic Framework</vt:lpstr>
      <vt:lpstr>Be on top of your degree </vt:lpstr>
      <vt:lpstr>Academic Resources</vt:lpstr>
      <vt:lpstr>Office of Access &amp; Inclusion (OAI)</vt:lpstr>
      <vt:lpstr>Undergrad Student Affairs</vt:lpstr>
      <vt:lpstr>Undergraduate Engineering website</vt:lpstr>
      <vt:lpstr>Counselors for Undergraduate Student Affairs Office</vt:lpstr>
      <vt:lpstr>Individual Advising</vt:lpstr>
      <vt:lpstr>Faculty Advising</vt:lpstr>
      <vt:lpstr>Website for enrolling in classes</vt:lpstr>
      <vt:lpstr>Course Eligibilities</vt:lpstr>
      <vt:lpstr>Student AccessStudent Profile Enrollment</vt:lpstr>
      <vt:lpstr>How to petition </vt:lpstr>
      <vt:lpstr>Admission Condition</vt:lpstr>
      <vt:lpstr>Software &amp; Laptop</vt:lpstr>
      <vt:lpstr>PowerPoint Presentation</vt:lpstr>
    </vt:vector>
  </TitlesOfParts>
  <Company>University of California, Irvine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  -  The Henry Samueli School  of Engineering New Student Orientation</dc:title>
  <dc:creator>Brad Hubbard</dc:creator>
  <cp:keywords/>
  <cp:lastModifiedBy>Meeijiuan T. Shyu</cp:lastModifiedBy>
  <cp:revision>1005</cp:revision>
  <cp:lastPrinted>2006-07-03T15:20:50Z</cp:lastPrinted>
  <dcterms:created xsi:type="dcterms:W3CDTF">2005-06-14T16:51:58Z</dcterms:created>
  <dcterms:modified xsi:type="dcterms:W3CDTF">2017-06-20T16:48:23Z</dcterms:modified>
</cp:coreProperties>
</file>